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0" r:id="rId8"/>
    <p:sldId id="261" r:id="rId9"/>
    <p:sldId id="262" r:id="rId10"/>
    <p:sldId id="263" r:id="rId11"/>
    <p:sldId id="271" r:id="rId12"/>
    <p:sldId id="295" r:id="rId13"/>
    <p:sldId id="296" r:id="rId14"/>
    <p:sldId id="273" r:id="rId15"/>
    <p:sldId id="272" r:id="rId16"/>
    <p:sldId id="266" r:id="rId17"/>
    <p:sldId id="267" r:id="rId18"/>
    <p:sldId id="268" r:id="rId19"/>
    <p:sldId id="269" r:id="rId20"/>
    <p:sldId id="293" r:id="rId21"/>
    <p:sldId id="294" r:id="rId22"/>
    <p:sldId id="292" r:id="rId23"/>
    <p:sldId id="291" r:id="rId24"/>
  </p:sldIdLst>
  <p:sldSz cx="18288000" cy="10287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7A86A8-029F-4328-B6C3-51156BD35EAC}" v="31" dt="2025-01-10T11:43:29.4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2" autoAdjust="0"/>
  </p:normalViewPr>
  <p:slideViewPr>
    <p:cSldViewPr>
      <p:cViewPr>
        <p:scale>
          <a:sx n="45" d="100"/>
          <a:sy n="45" d="100"/>
        </p:scale>
        <p:origin x="644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svg"/><Relationship Id="rId1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10.svg"/><Relationship Id="rId1" Type="http://schemas.openxmlformats.org/officeDocument/2006/relationships/image" Target="../media/image7.png"/><Relationship Id="rId6" Type="http://schemas.openxmlformats.org/officeDocument/2006/relationships/image" Target="../media/image14.svg"/><Relationship Id="rId5" Type="http://schemas.openxmlformats.org/officeDocument/2006/relationships/image" Target="../media/image9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svg"/><Relationship Id="rId1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10.svg"/><Relationship Id="rId1" Type="http://schemas.openxmlformats.org/officeDocument/2006/relationships/image" Target="../media/image7.png"/><Relationship Id="rId6" Type="http://schemas.openxmlformats.org/officeDocument/2006/relationships/image" Target="../media/image14.svg"/><Relationship Id="rId5" Type="http://schemas.openxmlformats.org/officeDocument/2006/relationships/image" Target="../media/image9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3F6BA2-B75A-4EB2-BA33-CA363FB54A79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5FFC3A-0CF4-45F1-A12E-9C5D8F6E459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Cutting something into pieces by sheer force</a:t>
          </a:r>
        </a:p>
      </dgm:t>
    </dgm:pt>
    <dgm:pt modelId="{0588180A-0AD1-48E0-ACD1-A363946E34A7}" type="parTrans" cxnId="{38358FEE-F80F-4EEC-BA33-871399E5011A}">
      <dgm:prSet/>
      <dgm:spPr/>
      <dgm:t>
        <a:bodyPr/>
        <a:lstStyle/>
        <a:p>
          <a:endParaRPr lang="en-US"/>
        </a:p>
      </dgm:t>
    </dgm:pt>
    <dgm:pt modelId="{837DB83B-5048-4864-B16F-728A1B395404}" type="sibTrans" cxnId="{38358FEE-F80F-4EEC-BA33-871399E5011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AAB78DB-721B-4787-891D-0D16106847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Doing anything in an unconventional way or in a shortcut way</a:t>
          </a:r>
        </a:p>
      </dgm:t>
    </dgm:pt>
    <dgm:pt modelId="{44093CFC-785E-49BC-8A94-B848F2739586}" type="parTrans" cxnId="{DBCCA67B-413C-4F67-A6DB-EBF951A50851}">
      <dgm:prSet/>
      <dgm:spPr/>
      <dgm:t>
        <a:bodyPr/>
        <a:lstStyle/>
        <a:p>
          <a:endParaRPr lang="en-US"/>
        </a:p>
      </dgm:t>
    </dgm:pt>
    <dgm:pt modelId="{F5A3627D-F73E-4F4F-BD8E-25A3DA87F504}" type="sibTrans" cxnId="{DBCCA67B-413C-4F67-A6DB-EBF951A50851}">
      <dgm:prSet/>
      <dgm:spPr/>
      <dgm:t>
        <a:bodyPr/>
        <a:lstStyle/>
        <a:p>
          <a:endParaRPr lang="en-US"/>
        </a:p>
      </dgm:t>
    </dgm:pt>
    <dgm:pt modelId="{89D38492-BFDD-43AB-BA7F-4BE4BCFB4229}" type="pres">
      <dgm:prSet presAssocID="{C53F6BA2-B75A-4EB2-BA33-CA363FB54A79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1179696-322E-4DB3-8304-867FA5B5069F}" type="pres">
      <dgm:prSet presAssocID="{C53F6BA2-B75A-4EB2-BA33-CA363FB54A79}" presName="container" presStyleCnt="0">
        <dgm:presLayoutVars>
          <dgm:dir/>
          <dgm:resizeHandles val="exact"/>
        </dgm:presLayoutVars>
      </dgm:prSet>
      <dgm:spPr/>
    </dgm:pt>
    <dgm:pt modelId="{90160C31-C08D-498D-8BB9-44326808D16D}" type="pres">
      <dgm:prSet presAssocID="{F45FFC3A-0CF4-45F1-A12E-9C5D8F6E459F}" presName="compNode" presStyleCnt="0"/>
      <dgm:spPr/>
    </dgm:pt>
    <dgm:pt modelId="{03E4F3AD-38F3-42B8-A5EA-051F6F79F1CA}" type="pres">
      <dgm:prSet presAssocID="{F45FFC3A-0CF4-45F1-A12E-9C5D8F6E459F}" presName="iconBgRect" presStyleLbl="bgShp" presStyleIdx="0" presStyleCnt="2"/>
      <dgm:spPr/>
    </dgm:pt>
    <dgm:pt modelId="{8E31CFAF-F420-493E-B442-6150E62657E5}" type="pres">
      <dgm:prSet presAssocID="{F45FFC3A-0CF4-45F1-A12E-9C5D8F6E459F}" presName="iconRect" presStyleLbl="node1" presStyleIdx="0" presStyleCnt="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2FB68434-B66A-41FB-BBAB-7C74A528836B}" type="pres">
      <dgm:prSet presAssocID="{F45FFC3A-0CF4-45F1-A12E-9C5D8F6E459F}" presName="spaceRect" presStyleCnt="0"/>
      <dgm:spPr/>
    </dgm:pt>
    <dgm:pt modelId="{A9BAD3CF-06EF-4AA8-B215-0384198591B3}" type="pres">
      <dgm:prSet presAssocID="{F45FFC3A-0CF4-45F1-A12E-9C5D8F6E459F}" presName="textRect" presStyleLbl="revTx" presStyleIdx="0" presStyleCnt="2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6E765154-4397-4BEF-9E30-88D2E0C3AF5D}" type="pres">
      <dgm:prSet presAssocID="{837DB83B-5048-4864-B16F-728A1B395404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97C4F70-B4B6-4B15-B7AE-27C018EA5D92}" type="pres">
      <dgm:prSet presAssocID="{FAAB78DB-721B-4787-891D-0D16106847DC}" presName="compNode" presStyleCnt="0"/>
      <dgm:spPr/>
    </dgm:pt>
    <dgm:pt modelId="{2BF71678-6341-4054-9916-4C99E83190BF}" type="pres">
      <dgm:prSet presAssocID="{FAAB78DB-721B-4787-891D-0D16106847DC}" presName="iconBgRect" presStyleLbl="bgShp" presStyleIdx="1" presStyleCnt="2"/>
      <dgm:spPr/>
    </dgm:pt>
    <dgm:pt modelId="{5ADE7F40-0E28-4951-9E0E-35EAF1BC77A1}" type="pres">
      <dgm:prSet presAssocID="{FAAB78DB-721B-4787-891D-0D16106847DC}" presName="iconRect" presStyleLbl="node1" presStyleIdx="1" presStyleCnt="2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486E714-5D29-4482-9D18-0DABAB3DFA66}" type="pres">
      <dgm:prSet presAssocID="{FAAB78DB-721B-4787-891D-0D16106847DC}" presName="spaceRect" presStyleCnt="0"/>
      <dgm:spPr/>
    </dgm:pt>
    <dgm:pt modelId="{51E57EC6-070A-4404-8423-4DA48D806294}" type="pres">
      <dgm:prSet presAssocID="{FAAB78DB-721B-4787-891D-0D16106847DC}" presName="textRect" presStyleLbl="revTx" presStyleIdx="1" presStyleCnt="2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C510984-E87D-4A07-A284-529EAABFD971}" type="presOf" srcId="{C53F6BA2-B75A-4EB2-BA33-CA363FB54A79}" destId="{89D38492-BFDD-43AB-BA7F-4BE4BCFB4229}" srcOrd="0" destOrd="0" presId="urn:microsoft.com/office/officeart/2018/2/layout/IconCircleList"/>
    <dgm:cxn modelId="{0B6360C7-2A82-4548-840F-C9BAA12780C2}" type="presOf" srcId="{FAAB78DB-721B-4787-891D-0D16106847DC}" destId="{51E57EC6-070A-4404-8423-4DA48D806294}" srcOrd="0" destOrd="0" presId="urn:microsoft.com/office/officeart/2018/2/layout/IconCircleList"/>
    <dgm:cxn modelId="{DBCCA67B-413C-4F67-A6DB-EBF951A50851}" srcId="{C53F6BA2-B75A-4EB2-BA33-CA363FB54A79}" destId="{FAAB78DB-721B-4787-891D-0D16106847DC}" srcOrd="1" destOrd="0" parTransId="{44093CFC-785E-49BC-8A94-B848F2739586}" sibTransId="{F5A3627D-F73E-4F4F-BD8E-25A3DA87F504}"/>
    <dgm:cxn modelId="{38358FEE-F80F-4EEC-BA33-871399E5011A}" srcId="{C53F6BA2-B75A-4EB2-BA33-CA363FB54A79}" destId="{F45FFC3A-0CF4-45F1-A12E-9C5D8F6E459F}" srcOrd="0" destOrd="0" parTransId="{0588180A-0AD1-48E0-ACD1-A363946E34A7}" sibTransId="{837DB83B-5048-4864-B16F-728A1B395404}"/>
    <dgm:cxn modelId="{6C90F010-C9B8-4F9E-AEED-1E3B6BC1FCBE}" type="presOf" srcId="{837DB83B-5048-4864-B16F-728A1B395404}" destId="{6E765154-4397-4BEF-9E30-88D2E0C3AF5D}" srcOrd="0" destOrd="0" presId="urn:microsoft.com/office/officeart/2018/2/layout/IconCircleList"/>
    <dgm:cxn modelId="{E9A574E2-C2D5-4A4E-A8A9-0CF72A8C91D3}" type="presOf" srcId="{F45FFC3A-0CF4-45F1-A12E-9C5D8F6E459F}" destId="{A9BAD3CF-06EF-4AA8-B215-0384198591B3}" srcOrd="0" destOrd="0" presId="urn:microsoft.com/office/officeart/2018/2/layout/IconCircleList"/>
    <dgm:cxn modelId="{F5C25A4B-C377-4B93-9266-77C2F7B589AA}" type="presParOf" srcId="{89D38492-BFDD-43AB-BA7F-4BE4BCFB4229}" destId="{B1179696-322E-4DB3-8304-867FA5B5069F}" srcOrd="0" destOrd="0" presId="urn:microsoft.com/office/officeart/2018/2/layout/IconCircleList"/>
    <dgm:cxn modelId="{634C128E-8E3E-4501-AF28-52A18763E6F1}" type="presParOf" srcId="{B1179696-322E-4DB3-8304-867FA5B5069F}" destId="{90160C31-C08D-498D-8BB9-44326808D16D}" srcOrd="0" destOrd="0" presId="urn:microsoft.com/office/officeart/2018/2/layout/IconCircleList"/>
    <dgm:cxn modelId="{E5FE3D51-DED9-41C1-9B48-458CEFB6E3AB}" type="presParOf" srcId="{90160C31-C08D-498D-8BB9-44326808D16D}" destId="{03E4F3AD-38F3-42B8-A5EA-051F6F79F1CA}" srcOrd="0" destOrd="0" presId="urn:microsoft.com/office/officeart/2018/2/layout/IconCircleList"/>
    <dgm:cxn modelId="{C6F7BB86-B9B5-4736-93D2-E7BCDFA21F68}" type="presParOf" srcId="{90160C31-C08D-498D-8BB9-44326808D16D}" destId="{8E31CFAF-F420-493E-B442-6150E62657E5}" srcOrd="1" destOrd="0" presId="urn:microsoft.com/office/officeart/2018/2/layout/IconCircleList"/>
    <dgm:cxn modelId="{1FEC5027-8538-4473-BE1A-7608544DAC57}" type="presParOf" srcId="{90160C31-C08D-498D-8BB9-44326808D16D}" destId="{2FB68434-B66A-41FB-BBAB-7C74A528836B}" srcOrd="2" destOrd="0" presId="urn:microsoft.com/office/officeart/2018/2/layout/IconCircleList"/>
    <dgm:cxn modelId="{52316D19-34F2-4DC0-87DD-E02A94FDDA3E}" type="presParOf" srcId="{90160C31-C08D-498D-8BB9-44326808D16D}" destId="{A9BAD3CF-06EF-4AA8-B215-0384198591B3}" srcOrd="3" destOrd="0" presId="urn:microsoft.com/office/officeart/2018/2/layout/IconCircleList"/>
    <dgm:cxn modelId="{7113118D-E0B7-4CC8-A35C-B53A37DD28C8}" type="presParOf" srcId="{B1179696-322E-4DB3-8304-867FA5B5069F}" destId="{6E765154-4397-4BEF-9E30-88D2E0C3AF5D}" srcOrd="1" destOrd="0" presId="urn:microsoft.com/office/officeart/2018/2/layout/IconCircleList"/>
    <dgm:cxn modelId="{5589EF8B-59B1-4AEF-B220-99BF58441E73}" type="presParOf" srcId="{B1179696-322E-4DB3-8304-867FA5B5069F}" destId="{C97C4F70-B4B6-4B15-B7AE-27C018EA5D92}" srcOrd="2" destOrd="0" presId="urn:microsoft.com/office/officeart/2018/2/layout/IconCircleList"/>
    <dgm:cxn modelId="{680DB874-6134-49F6-84F2-9D80AC6E282D}" type="presParOf" srcId="{C97C4F70-B4B6-4B15-B7AE-27C018EA5D92}" destId="{2BF71678-6341-4054-9916-4C99E83190BF}" srcOrd="0" destOrd="0" presId="urn:microsoft.com/office/officeart/2018/2/layout/IconCircleList"/>
    <dgm:cxn modelId="{6C66CC9B-A7DE-4595-8FBE-FEA48CEE73F7}" type="presParOf" srcId="{C97C4F70-B4B6-4B15-B7AE-27C018EA5D92}" destId="{5ADE7F40-0E28-4951-9E0E-35EAF1BC77A1}" srcOrd="1" destOrd="0" presId="urn:microsoft.com/office/officeart/2018/2/layout/IconCircleList"/>
    <dgm:cxn modelId="{649BDB09-A117-42A5-A698-D1193DFE50D1}" type="presParOf" srcId="{C97C4F70-B4B6-4B15-B7AE-27C018EA5D92}" destId="{1486E714-5D29-4482-9D18-0DABAB3DFA66}" srcOrd="2" destOrd="0" presId="urn:microsoft.com/office/officeart/2018/2/layout/IconCircleList"/>
    <dgm:cxn modelId="{A34F78D2-8D3C-4D6B-968C-D85E1D51CB69}" type="presParOf" srcId="{C97C4F70-B4B6-4B15-B7AE-27C018EA5D92}" destId="{51E57EC6-070A-4404-8423-4DA48D80629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F3E658-E365-4B74-B133-FEEF4BD7EA23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6D16026-2354-4D6C-9BCF-EE7EEF1650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Confidentiality</a:t>
          </a:r>
        </a:p>
      </dgm:t>
    </dgm:pt>
    <dgm:pt modelId="{3B6F2D06-E22D-4E54-8C3C-89FF693FA360}" type="parTrans" cxnId="{93F16BE3-49BA-481C-90E8-6024399660FD}">
      <dgm:prSet/>
      <dgm:spPr/>
      <dgm:t>
        <a:bodyPr/>
        <a:lstStyle/>
        <a:p>
          <a:endParaRPr lang="en-US"/>
        </a:p>
      </dgm:t>
    </dgm:pt>
    <dgm:pt modelId="{F734C3EC-8415-4524-A7F2-2BB405F07810}" type="sibTrans" cxnId="{93F16BE3-49BA-481C-90E8-6024399660F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E5891EE-1B8D-41B1-8A82-6565B35B93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Integrity</a:t>
          </a:r>
        </a:p>
      </dgm:t>
    </dgm:pt>
    <dgm:pt modelId="{10C4BEF0-9FFA-4675-B885-A181A321877F}" type="parTrans" cxnId="{81CC647B-6918-4D74-9F9B-63F8BC97F3EB}">
      <dgm:prSet/>
      <dgm:spPr/>
      <dgm:t>
        <a:bodyPr/>
        <a:lstStyle/>
        <a:p>
          <a:endParaRPr lang="en-US"/>
        </a:p>
      </dgm:t>
    </dgm:pt>
    <dgm:pt modelId="{FEEC0B13-4B93-4BCE-932A-CD62F9A525CE}" type="sibTrans" cxnId="{81CC647B-6918-4D74-9F9B-63F8BC97F3E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9033906-ECE6-4DDA-8E5F-CE504DE8DF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Availability</a:t>
          </a:r>
        </a:p>
      </dgm:t>
    </dgm:pt>
    <dgm:pt modelId="{DBD27FDB-187C-47DB-9EF2-E367298B66B0}" type="parTrans" cxnId="{99FEA217-E4E5-48B9-AFE7-4E66E2A15E4F}">
      <dgm:prSet/>
      <dgm:spPr/>
      <dgm:t>
        <a:bodyPr/>
        <a:lstStyle/>
        <a:p>
          <a:endParaRPr lang="en-US"/>
        </a:p>
      </dgm:t>
    </dgm:pt>
    <dgm:pt modelId="{8039CE05-BF22-49B3-B31C-A87B23636513}" type="sibTrans" cxnId="{99FEA217-E4E5-48B9-AFE7-4E66E2A15E4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6DF0671-A2CA-4914-9788-874CEAA8FC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Authenticity</a:t>
          </a:r>
        </a:p>
      </dgm:t>
    </dgm:pt>
    <dgm:pt modelId="{E03C0024-CB17-4E7C-BF22-F91882E5B158}" type="parTrans" cxnId="{B58BEDCE-9ED4-431A-B622-741248DCCA6D}">
      <dgm:prSet/>
      <dgm:spPr/>
      <dgm:t>
        <a:bodyPr/>
        <a:lstStyle/>
        <a:p>
          <a:endParaRPr lang="en-US"/>
        </a:p>
      </dgm:t>
    </dgm:pt>
    <dgm:pt modelId="{67A64F06-47C6-4354-88AB-1ACEBA91F58D}" type="sibTrans" cxnId="{B58BEDCE-9ED4-431A-B622-741248DCCA6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B56A8F2-D8D3-4EFA-A41C-498B6A6148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Non-Repudiation</a:t>
          </a:r>
        </a:p>
      </dgm:t>
    </dgm:pt>
    <dgm:pt modelId="{CFFDD499-9BA6-479E-8329-BC516C7C246A}" type="parTrans" cxnId="{DB087B18-5EAF-419E-A9B2-742593B36E62}">
      <dgm:prSet/>
      <dgm:spPr/>
      <dgm:t>
        <a:bodyPr/>
        <a:lstStyle/>
        <a:p>
          <a:endParaRPr lang="en-US"/>
        </a:p>
      </dgm:t>
    </dgm:pt>
    <dgm:pt modelId="{D8FF7ED8-1FCC-45F3-9C55-D89581B6ABDE}" type="sibTrans" cxnId="{DB087B18-5EAF-419E-A9B2-742593B36E62}">
      <dgm:prSet/>
      <dgm:spPr/>
      <dgm:t>
        <a:bodyPr/>
        <a:lstStyle/>
        <a:p>
          <a:endParaRPr lang="en-US"/>
        </a:p>
      </dgm:t>
    </dgm:pt>
    <dgm:pt modelId="{5B17A19C-9EA2-40AB-A4FF-4DD56E847F8D}" type="pres">
      <dgm:prSet presAssocID="{89F3E658-E365-4B74-B133-FEEF4BD7EA2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354C4EA-62E7-4BEC-A9F8-4D698F56DF36}" type="pres">
      <dgm:prSet presAssocID="{89F3E658-E365-4B74-B133-FEEF4BD7EA23}" presName="container" presStyleCnt="0">
        <dgm:presLayoutVars>
          <dgm:dir/>
          <dgm:resizeHandles val="exact"/>
        </dgm:presLayoutVars>
      </dgm:prSet>
      <dgm:spPr/>
    </dgm:pt>
    <dgm:pt modelId="{D6FA6EC7-5843-453A-9939-6A7D00B9FCF4}" type="pres">
      <dgm:prSet presAssocID="{C6D16026-2354-4D6C-9BCF-EE7EEF165034}" presName="compNode" presStyleCnt="0"/>
      <dgm:spPr/>
    </dgm:pt>
    <dgm:pt modelId="{E99BD88A-692F-4DC7-BB70-9D058A40E90E}" type="pres">
      <dgm:prSet presAssocID="{C6D16026-2354-4D6C-9BCF-EE7EEF165034}" presName="iconBgRect" presStyleLbl="bgShp" presStyleIdx="0" presStyleCnt="5"/>
      <dgm:spPr/>
    </dgm:pt>
    <dgm:pt modelId="{2096CC0A-7FAA-4558-B23C-AA15CC44A570}" type="pres">
      <dgm:prSet presAssocID="{C6D16026-2354-4D6C-9BCF-EE7EEF165034}" presName="iconRect" presStyleLbl="nod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898A012-DAAF-4A82-AE8B-D165223EBE8E}" type="pres">
      <dgm:prSet presAssocID="{C6D16026-2354-4D6C-9BCF-EE7EEF165034}" presName="spaceRect" presStyleCnt="0"/>
      <dgm:spPr/>
    </dgm:pt>
    <dgm:pt modelId="{F8FCE288-A478-4097-A60E-5D42251C8FA2}" type="pres">
      <dgm:prSet presAssocID="{C6D16026-2354-4D6C-9BCF-EE7EEF165034}" presName="textRect" presStyleLbl="revTx" presStyleIdx="0" presStyleCnt="5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60D46685-AC70-4E96-8C96-C583E4B8DAA9}" type="pres">
      <dgm:prSet presAssocID="{F734C3EC-8415-4524-A7F2-2BB405F07810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2E85AF0-DE80-441D-8861-AEC16492B86B}" type="pres">
      <dgm:prSet presAssocID="{6E5891EE-1B8D-41B1-8A82-6565B35B9327}" presName="compNode" presStyleCnt="0"/>
      <dgm:spPr/>
    </dgm:pt>
    <dgm:pt modelId="{32693B49-725B-4563-9A18-809B6BD9A23C}" type="pres">
      <dgm:prSet presAssocID="{6E5891EE-1B8D-41B1-8A82-6565B35B9327}" presName="iconBgRect" presStyleLbl="bgShp" presStyleIdx="1" presStyleCnt="5"/>
      <dgm:spPr/>
    </dgm:pt>
    <dgm:pt modelId="{73840961-8320-4C7D-AA66-7CA12AD91DFE}" type="pres">
      <dgm:prSet presAssocID="{6E5891EE-1B8D-41B1-8A82-6565B35B9327}" presName="iconRect" presStyleLbl="node1" presStyleIdx="1" presStyleCnt="5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CADC0630-2256-4050-8B7E-557E480CFE88}" type="pres">
      <dgm:prSet presAssocID="{6E5891EE-1B8D-41B1-8A82-6565B35B9327}" presName="spaceRect" presStyleCnt="0"/>
      <dgm:spPr/>
    </dgm:pt>
    <dgm:pt modelId="{D6D2FB95-A561-4975-8B30-4CE0E71B45BB}" type="pres">
      <dgm:prSet presAssocID="{6E5891EE-1B8D-41B1-8A82-6565B35B9327}" presName="textRect" presStyleLbl="revTx" presStyleIdx="1" presStyleCnt="5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4C056BC-D887-4414-907C-80EDD62D5D6D}" type="pres">
      <dgm:prSet presAssocID="{FEEC0B13-4B93-4BCE-932A-CD62F9A525CE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44C82D5-1A5D-486B-8EBB-6EE0D0DCED13}" type="pres">
      <dgm:prSet presAssocID="{D9033906-ECE6-4DDA-8E5F-CE504DE8DF94}" presName="compNode" presStyleCnt="0"/>
      <dgm:spPr/>
    </dgm:pt>
    <dgm:pt modelId="{73CEB4C0-F486-4D81-BEF4-1F80B0986F80}" type="pres">
      <dgm:prSet presAssocID="{D9033906-ECE6-4DDA-8E5F-CE504DE8DF94}" presName="iconBgRect" presStyleLbl="bgShp" presStyleIdx="2" presStyleCnt="5"/>
      <dgm:spPr/>
    </dgm:pt>
    <dgm:pt modelId="{52CD0ED7-1B20-41DB-8C4A-D0F4E7B17A3A}" type="pres">
      <dgm:prSet presAssocID="{D9033906-ECE6-4DDA-8E5F-CE504DE8DF94}" presName="iconRect" presStyleLbl="node1" presStyleIdx="2" presStyleCnt="5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Hourglass"/>
        </a:ext>
      </dgm:extLst>
    </dgm:pt>
    <dgm:pt modelId="{B344591A-9251-416E-AF64-BDADFC4FE336}" type="pres">
      <dgm:prSet presAssocID="{D9033906-ECE6-4DDA-8E5F-CE504DE8DF94}" presName="spaceRect" presStyleCnt="0"/>
      <dgm:spPr/>
    </dgm:pt>
    <dgm:pt modelId="{AD44C1A0-ABC8-4899-AAE6-D4E8911D6148}" type="pres">
      <dgm:prSet presAssocID="{D9033906-ECE6-4DDA-8E5F-CE504DE8DF94}" presName="textRect" presStyleLbl="revTx" presStyleIdx="2" presStyleCnt="5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1A0603AB-BA91-43B3-9605-7F4CBFE469BC}" type="pres">
      <dgm:prSet presAssocID="{8039CE05-BF22-49B3-B31C-A87B23636513}" presName="sibTrans" presStyleLbl="sibTrans2D1" presStyleIdx="0" presStyleCnt="0"/>
      <dgm:spPr/>
      <dgm:t>
        <a:bodyPr/>
        <a:lstStyle/>
        <a:p>
          <a:endParaRPr lang="en-US"/>
        </a:p>
      </dgm:t>
    </dgm:pt>
    <dgm:pt modelId="{D2A960D1-4E46-42BE-A02F-296394503B7A}" type="pres">
      <dgm:prSet presAssocID="{06DF0671-A2CA-4914-9788-874CEAA8FCBA}" presName="compNode" presStyleCnt="0"/>
      <dgm:spPr/>
    </dgm:pt>
    <dgm:pt modelId="{5A272176-8738-4DC0-AD88-2B6913A710D1}" type="pres">
      <dgm:prSet presAssocID="{06DF0671-A2CA-4914-9788-874CEAA8FCBA}" presName="iconBgRect" presStyleLbl="bgShp" presStyleIdx="3" presStyleCnt="5"/>
      <dgm:spPr/>
    </dgm:pt>
    <dgm:pt modelId="{3C2DBA01-B0C5-4E73-8669-09CE2DE0EBB0}" type="pres">
      <dgm:prSet presAssocID="{06DF0671-A2CA-4914-9788-874CEAA8FCBA}" presName="iconRect" presStyleLbl="node1" presStyleIdx="3" presStyleCnt="5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Heart"/>
        </a:ext>
      </dgm:extLst>
    </dgm:pt>
    <dgm:pt modelId="{3329E44E-BD3A-4A1F-AB83-68A12391B683}" type="pres">
      <dgm:prSet presAssocID="{06DF0671-A2CA-4914-9788-874CEAA8FCBA}" presName="spaceRect" presStyleCnt="0"/>
      <dgm:spPr/>
    </dgm:pt>
    <dgm:pt modelId="{A78381E2-76FD-42A4-B39D-002E09D63821}" type="pres">
      <dgm:prSet presAssocID="{06DF0671-A2CA-4914-9788-874CEAA8FCBA}" presName="textRect" presStyleLbl="revTx" presStyleIdx="3" presStyleCnt="5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F98749D-0288-498F-BDF1-EE50AE0AE352}" type="pres">
      <dgm:prSet presAssocID="{67A64F06-47C6-4354-88AB-1ACEBA91F58D}" presName="sibTrans" presStyleLbl="sibTrans2D1" presStyleIdx="0" presStyleCnt="0"/>
      <dgm:spPr/>
      <dgm:t>
        <a:bodyPr/>
        <a:lstStyle/>
        <a:p>
          <a:endParaRPr lang="en-US"/>
        </a:p>
      </dgm:t>
    </dgm:pt>
    <dgm:pt modelId="{FB2A942C-623F-4446-88E5-10DDCB013C39}" type="pres">
      <dgm:prSet presAssocID="{AB56A8F2-D8D3-4EFA-A41C-498B6A6148C9}" presName="compNode" presStyleCnt="0"/>
      <dgm:spPr/>
    </dgm:pt>
    <dgm:pt modelId="{22CF2776-12AE-49C6-83D8-02D8FF62017E}" type="pres">
      <dgm:prSet presAssocID="{AB56A8F2-D8D3-4EFA-A41C-498B6A6148C9}" presName="iconBgRect" presStyleLbl="bgShp" presStyleIdx="4" presStyleCnt="5"/>
      <dgm:spPr/>
    </dgm:pt>
    <dgm:pt modelId="{E6623870-93E2-4292-9ED8-0CDF8F0A358A}" type="pres">
      <dgm:prSet presAssocID="{AB56A8F2-D8D3-4EFA-A41C-498B6A6148C9}" presName="iconRect" presStyleLbl="node1" presStyleIdx="4" presStyleCnt="5"/>
      <dgm:spPr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ute Speaker"/>
        </a:ext>
      </dgm:extLst>
    </dgm:pt>
    <dgm:pt modelId="{EC0D0272-F9A8-44BA-8EC5-E9AEA6D427BB}" type="pres">
      <dgm:prSet presAssocID="{AB56A8F2-D8D3-4EFA-A41C-498B6A6148C9}" presName="spaceRect" presStyleCnt="0"/>
      <dgm:spPr/>
    </dgm:pt>
    <dgm:pt modelId="{F3BB119F-780D-40CC-8FF6-4107F3B9F594}" type="pres">
      <dgm:prSet presAssocID="{AB56A8F2-D8D3-4EFA-A41C-498B6A6148C9}" presName="textRect" presStyleLbl="revTx" presStyleIdx="4" presStyleCnt="5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B087B18-5EAF-419E-A9B2-742593B36E62}" srcId="{89F3E658-E365-4B74-B133-FEEF4BD7EA23}" destId="{AB56A8F2-D8D3-4EFA-A41C-498B6A6148C9}" srcOrd="4" destOrd="0" parTransId="{CFFDD499-9BA6-479E-8329-BC516C7C246A}" sibTransId="{D8FF7ED8-1FCC-45F3-9C55-D89581B6ABDE}"/>
    <dgm:cxn modelId="{CC4856A4-B92D-435F-9654-FF1559FCDE10}" type="presOf" srcId="{D9033906-ECE6-4DDA-8E5F-CE504DE8DF94}" destId="{AD44C1A0-ABC8-4899-AAE6-D4E8911D6148}" srcOrd="0" destOrd="0" presId="urn:microsoft.com/office/officeart/2018/2/layout/IconCircleList"/>
    <dgm:cxn modelId="{AE90E5E2-D68D-4C1A-8198-52EED9CA75B7}" type="presOf" srcId="{AB56A8F2-D8D3-4EFA-A41C-498B6A6148C9}" destId="{F3BB119F-780D-40CC-8FF6-4107F3B9F594}" srcOrd="0" destOrd="0" presId="urn:microsoft.com/office/officeart/2018/2/layout/IconCircleList"/>
    <dgm:cxn modelId="{99FEA217-E4E5-48B9-AFE7-4E66E2A15E4F}" srcId="{89F3E658-E365-4B74-B133-FEEF4BD7EA23}" destId="{D9033906-ECE6-4DDA-8E5F-CE504DE8DF94}" srcOrd="2" destOrd="0" parTransId="{DBD27FDB-187C-47DB-9EF2-E367298B66B0}" sibTransId="{8039CE05-BF22-49B3-B31C-A87B23636513}"/>
    <dgm:cxn modelId="{A9BEC0C6-0212-416B-A5AC-975F3B70AEEA}" type="presOf" srcId="{06DF0671-A2CA-4914-9788-874CEAA8FCBA}" destId="{A78381E2-76FD-42A4-B39D-002E09D63821}" srcOrd="0" destOrd="0" presId="urn:microsoft.com/office/officeart/2018/2/layout/IconCircleList"/>
    <dgm:cxn modelId="{B58BEDCE-9ED4-431A-B622-741248DCCA6D}" srcId="{89F3E658-E365-4B74-B133-FEEF4BD7EA23}" destId="{06DF0671-A2CA-4914-9788-874CEAA8FCBA}" srcOrd="3" destOrd="0" parTransId="{E03C0024-CB17-4E7C-BF22-F91882E5B158}" sibTransId="{67A64F06-47C6-4354-88AB-1ACEBA91F58D}"/>
    <dgm:cxn modelId="{6AE4DD95-A518-4B15-9438-E83E1C7AC6A7}" type="presOf" srcId="{F734C3EC-8415-4524-A7F2-2BB405F07810}" destId="{60D46685-AC70-4E96-8C96-C583E4B8DAA9}" srcOrd="0" destOrd="0" presId="urn:microsoft.com/office/officeart/2018/2/layout/IconCircleList"/>
    <dgm:cxn modelId="{97B6849C-FD3D-4CA7-8566-FFB08B98D07B}" type="presOf" srcId="{89F3E658-E365-4B74-B133-FEEF4BD7EA23}" destId="{5B17A19C-9EA2-40AB-A4FF-4DD56E847F8D}" srcOrd="0" destOrd="0" presId="urn:microsoft.com/office/officeart/2018/2/layout/IconCircleList"/>
    <dgm:cxn modelId="{32015A3A-EFCE-4816-B722-CFBD04511A47}" type="presOf" srcId="{6E5891EE-1B8D-41B1-8A82-6565B35B9327}" destId="{D6D2FB95-A561-4975-8B30-4CE0E71B45BB}" srcOrd="0" destOrd="0" presId="urn:microsoft.com/office/officeart/2018/2/layout/IconCircleList"/>
    <dgm:cxn modelId="{EDEEF3F2-D173-4E6E-B0B2-EDC892AFABF7}" type="presOf" srcId="{C6D16026-2354-4D6C-9BCF-EE7EEF165034}" destId="{F8FCE288-A478-4097-A60E-5D42251C8FA2}" srcOrd="0" destOrd="0" presId="urn:microsoft.com/office/officeart/2018/2/layout/IconCircleList"/>
    <dgm:cxn modelId="{93F16BE3-49BA-481C-90E8-6024399660FD}" srcId="{89F3E658-E365-4B74-B133-FEEF4BD7EA23}" destId="{C6D16026-2354-4D6C-9BCF-EE7EEF165034}" srcOrd="0" destOrd="0" parTransId="{3B6F2D06-E22D-4E54-8C3C-89FF693FA360}" sibTransId="{F734C3EC-8415-4524-A7F2-2BB405F07810}"/>
    <dgm:cxn modelId="{81CC647B-6918-4D74-9F9B-63F8BC97F3EB}" srcId="{89F3E658-E365-4B74-B133-FEEF4BD7EA23}" destId="{6E5891EE-1B8D-41B1-8A82-6565B35B9327}" srcOrd="1" destOrd="0" parTransId="{10C4BEF0-9FFA-4675-B885-A181A321877F}" sibTransId="{FEEC0B13-4B93-4BCE-932A-CD62F9A525CE}"/>
    <dgm:cxn modelId="{79728DA3-C18A-4205-BC7F-8A4B15E4D273}" type="presOf" srcId="{67A64F06-47C6-4354-88AB-1ACEBA91F58D}" destId="{0F98749D-0288-498F-BDF1-EE50AE0AE352}" srcOrd="0" destOrd="0" presId="urn:microsoft.com/office/officeart/2018/2/layout/IconCircleList"/>
    <dgm:cxn modelId="{EAB1ECED-B1ED-4AAA-A6E5-A2E427DE31AD}" type="presOf" srcId="{FEEC0B13-4B93-4BCE-932A-CD62F9A525CE}" destId="{04C056BC-D887-4414-907C-80EDD62D5D6D}" srcOrd="0" destOrd="0" presId="urn:microsoft.com/office/officeart/2018/2/layout/IconCircleList"/>
    <dgm:cxn modelId="{08B75557-E1F8-4CC2-B21B-F373987BA7E7}" type="presOf" srcId="{8039CE05-BF22-49B3-B31C-A87B23636513}" destId="{1A0603AB-BA91-43B3-9605-7F4CBFE469BC}" srcOrd="0" destOrd="0" presId="urn:microsoft.com/office/officeart/2018/2/layout/IconCircleList"/>
    <dgm:cxn modelId="{5D7DDEB4-E3F7-40C3-88A7-3DD96D709AAC}" type="presParOf" srcId="{5B17A19C-9EA2-40AB-A4FF-4DD56E847F8D}" destId="{F354C4EA-62E7-4BEC-A9F8-4D698F56DF36}" srcOrd="0" destOrd="0" presId="urn:microsoft.com/office/officeart/2018/2/layout/IconCircleList"/>
    <dgm:cxn modelId="{F1A4CF04-BB57-4D19-9849-D3B4A52ADDCD}" type="presParOf" srcId="{F354C4EA-62E7-4BEC-A9F8-4D698F56DF36}" destId="{D6FA6EC7-5843-453A-9939-6A7D00B9FCF4}" srcOrd="0" destOrd="0" presId="urn:microsoft.com/office/officeart/2018/2/layout/IconCircleList"/>
    <dgm:cxn modelId="{3263C524-DFAA-4F43-94D2-A27FD5D89498}" type="presParOf" srcId="{D6FA6EC7-5843-453A-9939-6A7D00B9FCF4}" destId="{E99BD88A-692F-4DC7-BB70-9D058A40E90E}" srcOrd="0" destOrd="0" presId="urn:microsoft.com/office/officeart/2018/2/layout/IconCircleList"/>
    <dgm:cxn modelId="{76B37E16-2A7D-47CD-A82D-07318793BEF7}" type="presParOf" srcId="{D6FA6EC7-5843-453A-9939-6A7D00B9FCF4}" destId="{2096CC0A-7FAA-4558-B23C-AA15CC44A570}" srcOrd="1" destOrd="0" presId="urn:microsoft.com/office/officeart/2018/2/layout/IconCircleList"/>
    <dgm:cxn modelId="{7F0A0651-FE42-44C7-B948-23E55F64681D}" type="presParOf" srcId="{D6FA6EC7-5843-453A-9939-6A7D00B9FCF4}" destId="{2898A012-DAAF-4A82-AE8B-D165223EBE8E}" srcOrd="2" destOrd="0" presId="urn:microsoft.com/office/officeart/2018/2/layout/IconCircleList"/>
    <dgm:cxn modelId="{392BF308-FC0B-48DE-ABDA-C9B9CC7F6851}" type="presParOf" srcId="{D6FA6EC7-5843-453A-9939-6A7D00B9FCF4}" destId="{F8FCE288-A478-4097-A60E-5D42251C8FA2}" srcOrd="3" destOrd="0" presId="urn:microsoft.com/office/officeart/2018/2/layout/IconCircleList"/>
    <dgm:cxn modelId="{36305D76-86F8-465F-9B06-9C7C29E25EC6}" type="presParOf" srcId="{F354C4EA-62E7-4BEC-A9F8-4D698F56DF36}" destId="{60D46685-AC70-4E96-8C96-C583E4B8DAA9}" srcOrd="1" destOrd="0" presId="urn:microsoft.com/office/officeart/2018/2/layout/IconCircleList"/>
    <dgm:cxn modelId="{60D5202B-35BC-472D-AF51-4471BAFD33CE}" type="presParOf" srcId="{F354C4EA-62E7-4BEC-A9F8-4D698F56DF36}" destId="{C2E85AF0-DE80-441D-8861-AEC16492B86B}" srcOrd="2" destOrd="0" presId="urn:microsoft.com/office/officeart/2018/2/layout/IconCircleList"/>
    <dgm:cxn modelId="{AB95D49C-B053-4334-9D6E-AA22F86EDB75}" type="presParOf" srcId="{C2E85AF0-DE80-441D-8861-AEC16492B86B}" destId="{32693B49-725B-4563-9A18-809B6BD9A23C}" srcOrd="0" destOrd="0" presId="urn:microsoft.com/office/officeart/2018/2/layout/IconCircleList"/>
    <dgm:cxn modelId="{DB151919-B307-48D4-98D0-5F2287848475}" type="presParOf" srcId="{C2E85AF0-DE80-441D-8861-AEC16492B86B}" destId="{73840961-8320-4C7D-AA66-7CA12AD91DFE}" srcOrd="1" destOrd="0" presId="urn:microsoft.com/office/officeart/2018/2/layout/IconCircleList"/>
    <dgm:cxn modelId="{09C5FD0F-5B82-4A86-BFBF-7CD9CCBC96C7}" type="presParOf" srcId="{C2E85AF0-DE80-441D-8861-AEC16492B86B}" destId="{CADC0630-2256-4050-8B7E-557E480CFE88}" srcOrd="2" destOrd="0" presId="urn:microsoft.com/office/officeart/2018/2/layout/IconCircleList"/>
    <dgm:cxn modelId="{FF2DFB4E-6E76-4533-8393-BAB02EC3BA5E}" type="presParOf" srcId="{C2E85AF0-DE80-441D-8861-AEC16492B86B}" destId="{D6D2FB95-A561-4975-8B30-4CE0E71B45BB}" srcOrd="3" destOrd="0" presId="urn:microsoft.com/office/officeart/2018/2/layout/IconCircleList"/>
    <dgm:cxn modelId="{C963A272-2760-4239-B719-03626FEA4753}" type="presParOf" srcId="{F354C4EA-62E7-4BEC-A9F8-4D698F56DF36}" destId="{04C056BC-D887-4414-907C-80EDD62D5D6D}" srcOrd="3" destOrd="0" presId="urn:microsoft.com/office/officeart/2018/2/layout/IconCircleList"/>
    <dgm:cxn modelId="{E697CFA2-F385-413F-B8C5-E4EA7223C1A8}" type="presParOf" srcId="{F354C4EA-62E7-4BEC-A9F8-4D698F56DF36}" destId="{744C82D5-1A5D-486B-8EBB-6EE0D0DCED13}" srcOrd="4" destOrd="0" presId="urn:microsoft.com/office/officeart/2018/2/layout/IconCircleList"/>
    <dgm:cxn modelId="{7ED3E92A-1A07-4DB8-9768-7DDEFCD1D6D1}" type="presParOf" srcId="{744C82D5-1A5D-486B-8EBB-6EE0D0DCED13}" destId="{73CEB4C0-F486-4D81-BEF4-1F80B0986F80}" srcOrd="0" destOrd="0" presId="urn:microsoft.com/office/officeart/2018/2/layout/IconCircleList"/>
    <dgm:cxn modelId="{3C27C3D8-1128-4324-8213-DA9AE82BFA4C}" type="presParOf" srcId="{744C82D5-1A5D-486B-8EBB-6EE0D0DCED13}" destId="{52CD0ED7-1B20-41DB-8C4A-D0F4E7B17A3A}" srcOrd="1" destOrd="0" presId="urn:microsoft.com/office/officeart/2018/2/layout/IconCircleList"/>
    <dgm:cxn modelId="{946380E5-5FB7-4C6B-BA1E-832829B5F3CD}" type="presParOf" srcId="{744C82D5-1A5D-486B-8EBB-6EE0D0DCED13}" destId="{B344591A-9251-416E-AF64-BDADFC4FE336}" srcOrd="2" destOrd="0" presId="urn:microsoft.com/office/officeart/2018/2/layout/IconCircleList"/>
    <dgm:cxn modelId="{53D843D2-2AF6-445E-8AF5-434677CACAF1}" type="presParOf" srcId="{744C82D5-1A5D-486B-8EBB-6EE0D0DCED13}" destId="{AD44C1A0-ABC8-4899-AAE6-D4E8911D6148}" srcOrd="3" destOrd="0" presId="urn:microsoft.com/office/officeart/2018/2/layout/IconCircleList"/>
    <dgm:cxn modelId="{AF4B346D-D6AE-48BB-A65D-1D4A261B3785}" type="presParOf" srcId="{F354C4EA-62E7-4BEC-A9F8-4D698F56DF36}" destId="{1A0603AB-BA91-43B3-9605-7F4CBFE469BC}" srcOrd="5" destOrd="0" presId="urn:microsoft.com/office/officeart/2018/2/layout/IconCircleList"/>
    <dgm:cxn modelId="{B60291F8-005E-434A-9D54-E1BE2BB59815}" type="presParOf" srcId="{F354C4EA-62E7-4BEC-A9F8-4D698F56DF36}" destId="{D2A960D1-4E46-42BE-A02F-296394503B7A}" srcOrd="6" destOrd="0" presId="urn:microsoft.com/office/officeart/2018/2/layout/IconCircleList"/>
    <dgm:cxn modelId="{84535F55-F2B2-4591-8227-EF4C52C9271D}" type="presParOf" srcId="{D2A960D1-4E46-42BE-A02F-296394503B7A}" destId="{5A272176-8738-4DC0-AD88-2B6913A710D1}" srcOrd="0" destOrd="0" presId="urn:microsoft.com/office/officeart/2018/2/layout/IconCircleList"/>
    <dgm:cxn modelId="{EEDC3499-040F-4CC3-869B-C0964572909A}" type="presParOf" srcId="{D2A960D1-4E46-42BE-A02F-296394503B7A}" destId="{3C2DBA01-B0C5-4E73-8669-09CE2DE0EBB0}" srcOrd="1" destOrd="0" presId="urn:microsoft.com/office/officeart/2018/2/layout/IconCircleList"/>
    <dgm:cxn modelId="{A0629C21-6B93-4700-90C6-BAF2D9841881}" type="presParOf" srcId="{D2A960D1-4E46-42BE-A02F-296394503B7A}" destId="{3329E44E-BD3A-4A1F-AB83-68A12391B683}" srcOrd="2" destOrd="0" presId="urn:microsoft.com/office/officeart/2018/2/layout/IconCircleList"/>
    <dgm:cxn modelId="{DF4A14DA-BAE1-4111-9782-235CAD8A4084}" type="presParOf" srcId="{D2A960D1-4E46-42BE-A02F-296394503B7A}" destId="{A78381E2-76FD-42A4-B39D-002E09D63821}" srcOrd="3" destOrd="0" presId="urn:microsoft.com/office/officeart/2018/2/layout/IconCircleList"/>
    <dgm:cxn modelId="{34F08A52-73A9-48C2-BDF4-82557100F3FD}" type="presParOf" srcId="{F354C4EA-62E7-4BEC-A9F8-4D698F56DF36}" destId="{0F98749D-0288-498F-BDF1-EE50AE0AE352}" srcOrd="7" destOrd="0" presId="urn:microsoft.com/office/officeart/2018/2/layout/IconCircleList"/>
    <dgm:cxn modelId="{20B530F8-54B3-46BB-8C90-F883A830B753}" type="presParOf" srcId="{F354C4EA-62E7-4BEC-A9F8-4D698F56DF36}" destId="{FB2A942C-623F-4446-88E5-10DDCB013C39}" srcOrd="8" destOrd="0" presId="urn:microsoft.com/office/officeart/2018/2/layout/IconCircleList"/>
    <dgm:cxn modelId="{A3FACEF7-D03E-4047-A2B4-D83308E21C6E}" type="presParOf" srcId="{FB2A942C-623F-4446-88E5-10DDCB013C39}" destId="{22CF2776-12AE-49C6-83D8-02D8FF62017E}" srcOrd="0" destOrd="0" presId="urn:microsoft.com/office/officeart/2018/2/layout/IconCircleList"/>
    <dgm:cxn modelId="{C652EC57-7103-46AD-87B4-8949B654ECC5}" type="presParOf" srcId="{FB2A942C-623F-4446-88E5-10DDCB013C39}" destId="{E6623870-93E2-4292-9ED8-0CDF8F0A358A}" srcOrd="1" destOrd="0" presId="urn:microsoft.com/office/officeart/2018/2/layout/IconCircleList"/>
    <dgm:cxn modelId="{04508085-91AC-41E8-9E98-525BEF8D346B}" type="presParOf" srcId="{FB2A942C-623F-4446-88E5-10DDCB013C39}" destId="{EC0D0272-F9A8-44BA-8EC5-E9AEA6D427BB}" srcOrd="2" destOrd="0" presId="urn:microsoft.com/office/officeart/2018/2/layout/IconCircleList"/>
    <dgm:cxn modelId="{FF3C4AD2-4454-4FEF-8870-90C1DC254EDA}" type="presParOf" srcId="{FB2A942C-623F-4446-88E5-10DDCB013C39}" destId="{F3BB119F-780D-40CC-8FF6-4107F3B9F59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E4F3AD-38F3-42B8-A5EA-051F6F79F1CA}">
      <dsp:nvSpPr>
        <dsp:cNvPr id="0" name=""/>
        <dsp:cNvSpPr/>
      </dsp:nvSpPr>
      <dsp:spPr>
        <a:xfrm>
          <a:off x="1274476" y="1541409"/>
          <a:ext cx="1884116" cy="188411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31CFAF-F420-493E-B442-6150E62657E5}">
      <dsp:nvSpPr>
        <dsp:cNvPr id="0" name=""/>
        <dsp:cNvSpPr/>
      </dsp:nvSpPr>
      <dsp:spPr>
        <a:xfrm>
          <a:off x="1670140" y="1937073"/>
          <a:ext cx="1092787" cy="1092787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BAD3CF-06EF-4AA8-B215-0384198591B3}">
      <dsp:nvSpPr>
        <dsp:cNvPr id="0" name=""/>
        <dsp:cNvSpPr/>
      </dsp:nvSpPr>
      <dsp:spPr>
        <a:xfrm>
          <a:off x="3562332" y="1541409"/>
          <a:ext cx="4441132" cy="18841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Cutting something into pieces by sheer force</a:t>
          </a:r>
        </a:p>
      </dsp:txBody>
      <dsp:txXfrm>
        <a:off x="3562332" y="1541409"/>
        <a:ext cx="4441132" cy="1884116"/>
      </dsp:txXfrm>
    </dsp:sp>
    <dsp:sp modelId="{2BF71678-6341-4054-9916-4C99E83190BF}">
      <dsp:nvSpPr>
        <dsp:cNvPr id="0" name=""/>
        <dsp:cNvSpPr/>
      </dsp:nvSpPr>
      <dsp:spPr>
        <a:xfrm>
          <a:off x="8777298" y="1541409"/>
          <a:ext cx="1884116" cy="188411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DE7F40-0E28-4951-9E0E-35EAF1BC77A1}">
      <dsp:nvSpPr>
        <dsp:cNvPr id="0" name=""/>
        <dsp:cNvSpPr/>
      </dsp:nvSpPr>
      <dsp:spPr>
        <a:xfrm>
          <a:off x="9172963" y="1937073"/>
          <a:ext cx="1092787" cy="109278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E57EC6-070A-4404-8423-4DA48D806294}">
      <dsp:nvSpPr>
        <dsp:cNvPr id="0" name=""/>
        <dsp:cNvSpPr/>
      </dsp:nvSpPr>
      <dsp:spPr>
        <a:xfrm>
          <a:off x="11065155" y="1541409"/>
          <a:ext cx="4441132" cy="18841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Doing anything in an unconventional way or in a shortcut way</a:t>
          </a:r>
        </a:p>
      </dsp:txBody>
      <dsp:txXfrm>
        <a:off x="11065155" y="1541409"/>
        <a:ext cx="4441132" cy="18841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9BD88A-692F-4DC7-BB70-9D058A40E90E}">
      <dsp:nvSpPr>
        <dsp:cNvPr id="0" name=""/>
        <dsp:cNvSpPr/>
      </dsp:nvSpPr>
      <dsp:spPr>
        <a:xfrm>
          <a:off x="366146" y="583763"/>
          <a:ext cx="1343506" cy="134350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6CC0A-7FAA-4558-B23C-AA15CC44A570}">
      <dsp:nvSpPr>
        <dsp:cNvPr id="0" name=""/>
        <dsp:cNvSpPr/>
      </dsp:nvSpPr>
      <dsp:spPr>
        <a:xfrm>
          <a:off x="648282" y="865899"/>
          <a:ext cx="779233" cy="779233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FCE288-A478-4097-A60E-5D42251C8FA2}">
      <dsp:nvSpPr>
        <dsp:cNvPr id="0" name=""/>
        <dsp:cNvSpPr/>
      </dsp:nvSpPr>
      <dsp:spPr>
        <a:xfrm>
          <a:off x="1997547" y="583763"/>
          <a:ext cx="3166836" cy="1343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Confidentiality</a:t>
          </a:r>
        </a:p>
      </dsp:txBody>
      <dsp:txXfrm>
        <a:off x="1997547" y="583763"/>
        <a:ext cx="3166836" cy="1343506"/>
      </dsp:txXfrm>
    </dsp:sp>
    <dsp:sp modelId="{32693B49-725B-4563-9A18-809B6BD9A23C}">
      <dsp:nvSpPr>
        <dsp:cNvPr id="0" name=""/>
        <dsp:cNvSpPr/>
      </dsp:nvSpPr>
      <dsp:spPr>
        <a:xfrm>
          <a:off x="5716181" y="583763"/>
          <a:ext cx="1343506" cy="134350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40961-8320-4C7D-AA66-7CA12AD91DFE}">
      <dsp:nvSpPr>
        <dsp:cNvPr id="0" name=""/>
        <dsp:cNvSpPr/>
      </dsp:nvSpPr>
      <dsp:spPr>
        <a:xfrm>
          <a:off x="5998317" y="865899"/>
          <a:ext cx="779233" cy="779233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2FB95-A561-4975-8B30-4CE0E71B45BB}">
      <dsp:nvSpPr>
        <dsp:cNvPr id="0" name=""/>
        <dsp:cNvSpPr/>
      </dsp:nvSpPr>
      <dsp:spPr>
        <a:xfrm>
          <a:off x="7347582" y="583763"/>
          <a:ext cx="3166836" cy="1343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Integrity</a:t>
          </a:r>
        </a:p>
      </dsp:txBody>
      <dsp:txXfrm>
        <a:off x="7347582" y="583763"/>
        <a:ext cx="3166836" cy="1343506"/>
      </dsp:txXfrm>
    </dsp:sp>
    <dsp:sp modelId="{73CEB4C0-F486-4D81-BEF4-1F80B0986F80}">
      <dsp:nvSpPr>
        <dsp:cNvPr id="0" name=""/>
        <dsp:cNvSpPr/>
      </dsp:nvSpPr>
      <dsp:spPr>
        <a:xfrm>
          <a:off x="11066216" y="583763"/>
          <a:ext cx="1343506" cy="134350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CD0ED7-1B20-41DB-8C4A-D0F4E7B17A3A}">
      <dsp:nvSpPr>
        <dsp:cNvPr id="0" name=""/>
        <dsp:cNvSpPr/>
      </dsp:nvSpPr>
      <dsp:spPr>
        <a:xfrm>
          <a:off x="11348352" y="865899"/>
          <a:ext cx="779233" cy="779233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44C1A0-ABC8-4899-AAE6-D4E8911D6148}">
      <dsp:nvSpPr>
        <dsp:cNvPr id="0" name=""/>
        <dsp:cNvSpPr/>
      </dsp:nvSpPr>
      <dsp:spPr>
        <a:xfrm>
          <a:off x="12697616" y="583763"/>
          <a:ext cx="3166836" cy="1343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Availability</a:t>
          </a:r>
        </a:p>
      </dsp:txBody>
      <dsp:txXfrm>
        <a:off x="12697616" y="583763"/>
        <a:ext cx="3166836" cy="1343506"/>
      </dsp:txXfrm>
    </dsp:sp>
    <dsp:sp modelId="{5A272176-8738-4DC0-AD88-2B6913A710D1}">
      <dsp:nvSpPr>
        <dsp:cNvPr id="0" name=""/>
        <dsp:cNvSpPr/>
      </dsp:nvSpPr>
      <dsp:spPr>
        <a:xfrm>
          <a:off x="366146" y="2716753"/>
          <a:ext cx="1343506" cy="134350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BA01-B0C5-4E73-8669-09CE2DE0EBB0}">
      <dsp:nvSpPr>
        <dsp:cNvPr id="0" name=""/>
        <dsp:cNvSpPr/>
      </dsp:nvSpPr>
      <dsp:spPr>
        <a:xfrm>
          <a:off x="648282" y="2998889"/>
          <a:ext cx="779233" cy="779233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8381E2-76FD-42A4-B39D-002E09D63821}">
      <dsp:nvSpPr>
        <dsp:cNvPr id="0" name=""/>
        <dsp:cNvSpPr/>
      </dsp:nvSpPr>
      <dsp:spPr>
        <a:xfrm>
          <a:off x="1997547" y="2716753"/>
          <a:ext cx="3166836" cy="1343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Authenticity</a:t>
          </a:r>
        </a:p>
      </dsp:txBody>
      <dsp:txXfrm>
        <a:off x="1997547" y="2716753"/>
        <a:ext cx="3166836" cy="1343506"/>
      </dsp:txXfrm>
    </dsp:sp>
    <dsp:sp modelId="{22CF2776-12AE-49C6-83D8-02D8FF62017E}">
      <dsp:nvSpPr>
        <dsp:cNvPr id="0" name=""/>
        <dsp:cNvSpPr/>
      </dsp:nvSpPr>
      <dsp:spPr>
        <a:xfrm>
          <a:off x="5716181" y="2716753"/>
          <a:ext cx="1343506" cy="134350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623870-93E2-4292-9ED8-0CDF8F0A358A}">
      <dsp:nvSpPr>
        <dsp:cNvPr id="0" name=""/>
        <dsp:cNvSpPr/>
      </dsp:nvSpPr>
      <dsp:spPr>
        <a:xfrm>
          <a:off x="5998317" y="2998889"/>
          <a:ext cx="779233" cy="779233"/>
        </a:xfrm>
        <a:prstGeom prst="rect">
          <a:avLst/>
        </a:prstGeom>
        <a:blipFill>
          <a:blip xmlns:r="http://schemas.openxmlformats.org/officeDocument/2006/relationships"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BB119F-780D-40CC-8FF6-4107F3B9F594}">
      <dsp:nvSpPr>
        <dsp:cNvPr id="0" name=""/>
        <dsp:cNvSpPr/>
      </dsp:nvSpPr>
      <dsp:spPr>
        <a:xfrm>
          <a:off x="7347582" y="2716753"/>
          <a:ext cx="3166836" cy="1343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Non-Repudiation</a:t>
          </a:r>
        </a:p>
      </dsp:txBody>
      <dsp:txXfrm>
        <a:off x="7347582" y="2716753"/>
        <a:ext cx="3166836" cy="1343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jpeg>
</file>

<file path=ppt/media/image16.png>
</file>

<file path=ppt/media/image16.svg>
</file>

<file path=ppt/media/image17.png>
</file>

<file path=ppt/media/image18.jpg>
</file>

<file path=ppt/media/image18.svg>
</file>

<file path=ppt/media/image2.jpeg>
</file>

<file path=ppt/media/image3.png>
</file>

<file path=ppt/media/image4.png>
</file>

<file path=ppt/media/image5.jpe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4470028" y="597312"/>
            <a:ext cx="3252020" cy="1045286"/>
            <a:chOff x="0" y="0"/>
            <a:chExt cx="856499" cy="2753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56499" cy="275302"/>
            </a:xfrm>
            <a:custGeom>
              <a:avLst/>
              <a:gdLst/>
              <a:ahLst/>
              <a:cxnLst/>
              <a:rect l="l" t="t" r="r" b="b"/>
              <a:pathLst>
                <a:path w="856499" h="275302">
                  <a:moveTo>
                    <a:pt x="0" y="0"/>
                  </a:moveTo>
                  <a:lnTo>
                    <a:pt x="856499" y="0"/>
                  </a:lnTo>
                  <a:lnTo>
                    <a:pt x="856499" y="275302"/>
                  </a:lnTo>
                  <a:lnTo>
                    <a:pt x="0" y="2753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56499" cy="313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65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1663422" y="3292454"/>
            <a:ext cx="304784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663422" y="3277327"/>
            <a:ext cx="0" cy="445021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6624578" y="3273404"/>
            <a:ext cx="0" cy="444988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13595779" y="3292454"/>
            <a:ext cx="304784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646251" y="7734395"/>
            <a:ext cx="1499737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2133604" y="3584525"/>
            <a:ext cx="13944590" cy="361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127"/>
              </a:lnSpc>
            </a:pPr>
            <a:r>
              <a:rPr lang="en-US" sz="12800" b="1" dirty="0">
                <a:solidFill>
                  <a:srgbClr val="ED3236"/>
                </a:solidFill>
                <a:latin typeface="Calibri"/>
                <a:ea typeface="Calibri"/>
                <a:cs typeface="Calibri"/>
              </a:rPr>
              <a:t>Cybersecurity Fundamentals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21EF2-A2BA-F5A0-7103-0191AAFE2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A927-9D8D-FEF1-661B-FC5D6FB5D200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Elements of Information Security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BA1BE-C4D0-CD12-D259-008F379318D6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A0C0B2-8336-316F-18DC-B82D1AE71A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230919"/>
              </p:ext>
            </p:extLst>
          </p:nvPr>
        </p:nvGraphicFramePr>
        <p:xfrm>
          <a:off x="1143000" y="3090276"/>
          <a:ext cx="16230600" cy="46440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080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2F510-AEC4-E282-5F38-0B95039D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861D-66AF-10AA-2F4B-1ADAFCE5B81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 smtClean="0">
                <a:solidFill>
                  <a:srgbClr val="C00000"/>
                </a:solidFill>
              </a:rPr>
              <a:t>NIST Cyber Security Framework</a:t>
            </a:r>
            <a:endParaRPr lang="en-IN" b="1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327" y="3009900"/>
            <a:ext cx="15180873" cy="65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9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2F510-AEC4-E282-5F38-0B95039D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861D-66AF-10AA-2F4B-1ADAFCE5B81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 smtClean="0">
                <a:solidFill>
                  <a:srgbClr val="C00000"/>
                </a:solidFill>
              </a:rPr>
              <a:t>ISO/IEC </a:t>
            </a:r>
            <a:r>
              <a:rPr lang="en-US" b="1" u="sng" dirty="0">
                <a:solidFill>
                  <a:srgbClr val="C00000"/>
                </a:solidFill>
              </a:rPr>
              <a:t>27001 Framework</a:t>
            </a:r>
            <a:endParaRPr lang="en-IN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374" y="3042583"/>
            <a:ext cx="7363252" cy="674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1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2F510-AEC4-E282-5F38-0B95039D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861D-66AF-10AA-2F4B-1ADAFCE5B81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b="1" u="sng" dirty="0">
                <a:solidFill>
                  <a:srgbClr val="C00000"/>
                </a:solidFill>
              </a:rPr>
              <a:t>CIS Critical Security Controls (CIS CSC)</a:t>
            </a:r>
            <a:endParaRPr lang="en-IN" b="1" u="sng" dirty="0">
              <a:solidFill>
                <a:srgbClr val="C00000"/>
              </a:solidFill>
            </a:endParaRPr>
          </a:p>
        </p:txBody>
      </p:sp>
      <p:pic>
        <p:nvPicPr>
          <p:cNvPr id="3074" name="Picture 2" descr="https://media.impactmit.com/image/upload/f_auto/v1707750479/impact/20240205_What_Are_The_18_CIS_Controls_In_Version_8_Inline_Graphic_1_c65c425a8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3"/>
          <a:stretch/>
        </p:blipFill>
        <p:spPr bwMode="auto">
          <a:xfrm>
            <a:off x="3134423" y="2933700"/>
            <a:ext cx="9758555" cy="705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23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4470028" y="597312"/>
            <a:ext cx="3252020" cy="1045286"/>
            <a:chOff x="0" y="0"/>
            <a:chExt cx="856499" cy="2753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56499" cy="275302"/>
            </a:xfrm>
            <a:custGeom>
              <a:avLst/>
              <a:gdLst/>
              <a:ahLst/>
              <a:cxnLst/>
              <a:rect l="l" t="t" r="r" b="b"/>
              <a:pathLst>
                <a:path w="856499" h="275302">
                  <a:moveTo>
                    <a:pt x="0" y="0"/>
                  </a:moveTo>
                  <a:lnTo>
                    <a:pt x="856499" y="0"/>
                  </a:lnTo>
                  <a:lnTo>
                    <a:pt x="856499" y="275302"/>
                  </a:lnTo>
                  <a:lnTo>
                    <a:pt x="0" y="27530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56499" cy="313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65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1663422" y="3292454"/>
            <a:ext cx="304784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663422" y="3277327"/>
            <a:ext cx="0" cy="445021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6624578" y="3273404"/>
            <a:ext cx="0" cy="444988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13595779" y="3292454"/>
            <a:ext cx="304784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646251" y="7734395"/>
            <a:ext cx="1499737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2133604" y="3584525"/>
            <a:ext cx="13944590" cy="361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127"/>
              </a:lnSpc>
            </a:pPr>
            <a:r>
              <a:rPr lang="en-GB" sz="12800" b="1" dirty="0">
                <a:solidFill>
                  <a:srgbClr val="ED3236"/>
                </a:solidFill>
                <a:ea typeface="Calibri"/>
                <a:cs typeface="Calibri"/>
              </a:rPr>
              <a:t>Identity and Access Management (IAM)</a:t>
            </a:r>
          </a:p>
        </p:txBody>
      </p:sp>
    </p:spTree>
    <p:extLst>
      <p:ext uri="{BB962C8B-B14F-4D97-AF65-F5344CB8AC3E}">
        <p14:creationId xmlns:p14="http://schemas.microsoft.com/office/powerpoint/2010/main" val="138207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E1D38-AC90-0A17-60E6-849A91F4C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32C1F-8500-43D3-ABFB-7BEA960EE93C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b="1" u="sng" dirty="0">
                <a:solidFill>
                  <a:srgbClr val="C00000"/>
                </a:solidFill>
              </a:rPr>
              <a:t>Identity and Access Management (IAM)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20D8A-7590-273D-FFE6-C628933B4C01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83058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GB" sz="2800" b="1" dirty="0" smtClean="0"/>
          </a:p>
          <a:p>
            <a:pPr>
              <a:lnSpc>
                <a:spcPct val="150000"/>
              </a:lnSpc>
            </a:pPr>
            <a:r>
              <a:rPr lang="en-GB" sz="2800" b="1" dirty="0" smtClean="0"/>
              <a:t>Identity </a:t>
            </a:r>
            <a:r>
              <a:rPr lang="en-GB" sz="2800" b="1" dirty="0"/>
              <a:t>and Access Management (IAM)</a:t>
            </a:r>
            <a:r>
              <a:rPr lang="en-GB" sz="2800" dirty="0"/>
              <a:t> is a security framework that ensures </a:t>
            </a:r>
            <a:r>
              <a:rPr lang="en-GB" sz="2800" b="1" dirty="0"/>
              <a:t>the right person gets the right access to the right resource at the right </a:t>
            </a:r>
            <a:r>
              <a:rPr lang="en-GB" sz="2800" b="1" dirty="0" smtClean="0"/>
              <a:t>time</a:t>
            </a:r>
            <a:r>
              <a:rPr lang="en-US" sz="2800" b="1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en-GB" sz="2400" b="1" dirty="0"/>
              <a:t>Identity</a:t>
            </a:r>
            <a:r>
              <a:rPr lang="en-GB" sz="2400" dirty="0"/>
              <a:t> = Who are you? (user, employee, admin, app, service</a:t>
            </a:r>
            <a:r>
              <a:rPr lang="en-GB" sz="2400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en-GB" sz="2400" b="1" dirty="0" smtClean="0"/>
              <a:t>Access</a:t>
            </a:r>
            <a:r>
              <a:rPr lang="en-GB" sz="2400" dirty="0" smtClean="0"/>
              <a:t> </a:t>
            </a:r>
            <a:r>
              <a:rPr lang="en-GB" sz="2400" dirty="0"/>
              <a:t>= What are you allowed to do? (read, write, delete, approve</a:t>
            </a:r>
            <a:r>
              <a:rPr lang="en-GB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GB" sz="2800" dirty="0" smtClean="0"/>
              <a:t>IAM </a:t>
            </a:r>
            <a:r>
              <a:rPr lang="en-GB" sz="2800" dirty="0"/>
              <a:t>is used in </a:t>
            </a:r>
            <a:r>
              <a:rPr lang="en-GB" sz="2800" b="1" dirty="0"/>
              <a:t>organizations, cloud platforms, applications, networks, and databases</a:t>
            </a:r>
            <a:r>
              <a:rPr lang="en-GB" sz="2800" dirty="0"/>
              <a:t> to control user access securely</a:t>
            </a:r>
            <a:r>
              <a:rPr lang="en-GB" sz="2800" dirty="0" smtClean="0"/>
              <a:t>.</a:t>
            </a:r>
          </a:p>
          <a:p>
            <a:pPr>
              <a:lnSpc>
                <a:spcPct val="150000"/>
              </a:lnSpc>
            </a:pPr>
            <a:endParaRPr lang="en-US" sz="2800" dirty="0"/>
          </a:p>
          <a:p>
            <a:pPr marL="0" indent="0">
              <a:lnSpc>
                <a:spcPct val="150000"/>
              </a:lnSpc>
              <a:buNone/>
            </a:pPr>
            <a:endParaRPr lang="en-GB" sz="2800" dirty="0" smtClean="0"/>
          </a:p>
        </p:txBody>
      </p:sp>
      <p:pic>
        <p:nvPicPr>
          <p:cNvPr id="4101" name="Picture 5" descr="https://www.fortinet.com/content/dam/fortinet/images/cyberglossary/IAM-syst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0" y="3192463"/>
            <a:ext cx="8477250" cy="555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82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2F510-AEC4-E282-5F38-0B95039D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861D-66AF-10AA-2F4B-1ADAFCE5B81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63830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 Core Components of </a:t>
            </a:r>
            <a:r>
              <a:rPr lang="en-US" b="1" u="sng" dirty="0" smtClean="0">
                <a:solidFill>
                  <a:srgbClr val="C00000"/>
                </a:solidFill>
              </a:rPr>
              <a:t>IAM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756C0-9C12-1A0A-562D-77E86A96B320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 smtClean="0">
                <a:solidFill>
                  <a:schemeClr val="tx1"/>
                </a:solidFill>
              </a:rPr>
              <a:t>Identity: A </a:t>
            </a:r>
            <a:r>
              <a:rPr lang="en-GB" sz="2800" dirty="0" smtClean="0"/>
              <a:t>user </a:t>
            </a:r>
            <a:r>
              <a:rPr lang="en-GB" sz="2800" dirty="0"/>
              <a:t>or system that needs access.</a:t>
            </a:r>
            <a:endParaRPr lang="en-US" sz="2800" dirty="0" smtClean="0">
              <a:solidFill>
                <a:schemeClr val="tx1"/>
              </a:solidFill>
            </a:endParaRPr>
          </a:p>
          <a:p>
            <a:r>
              <a:rPr lang="en-US" sz="2800" dirty="0" smtClean="0">
                <a:solidFill>
                  <a:schemeClr val="tx1"/>
                </a:solidFill>
              </a:rPr>
              <a:t>Authentication</a:t>
            </a:r>
            <a:r>
              <a:rPr lang="en-US" sz="2800" dirty="0">
                <a:solidFill>
                  <a:schemeClr val="tx1"/>
                </a:solidFill>
              </a:rPr>
              <a:t>: Verifying the identity of users.</a:t>
            </a:r>
          </a:p>
          <a:p>
            <a:r>
              <a:rPr lang="en-US" sz="2800" dirty="0">
                <a:solidFill>
                  <a:schemeClr val="tx1"/>
                </a:solidFill>
              </a:rPr>
              <a:t>Authorization: Granting access to resources</a:t>
            </a:r>
            <a:r>
              <a:rPr lang="en-US" sz="2800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GB" sz="2800" dirty="0"/>
              <a:t>IGA – Identity Governance &amp; </a:t>
            </a:r>
            <a:r>
              <a:rPr lang="en-GB" sz="2800" dirty="0" smtClean="0"/>
              <a:t>Administration</a:t>
            </a:r>
            <a:r>
              <a:rPr lang="en-GB" sz="2800" dirty="0"/>
              <a:t>: ensures that access is appropriate, approved, and regularly reviewed for compliance</a:t>
            </a:r>
            <a:endParaRPr lang="en-GB" sz="2800" dirty="0" smtClean="0"/>
          </a:p>
          <a:p>
            <a:r>
              <a:rPr lang="en-GB" sz="2800" dirty="0" err="1"/>
              <a:t>SoD</a:t>
            </a:r>
            <a:r>
              <a:rPr lang="en-GB" sz="2800" dirty="0"/>
              <a:t> – Segregation of Duties: Ensures that critical or conflicting tasks are divided among multiple users </a:t>
            </a:r>
            <a:endParaRPr lang="en-US" sz="2800" dirty="0" smtClean="0">
              <a:solidFill>
                <a:schemeClr val="tx1"/>
              </a:solidFill>
            </a:endParaRPr>
          </a:p>
          <a:p>
            <a:r>
              <a:rPr lang="en-GB" sz="2800" dirty="0"/>
              <a:t>CIAM – Customer Identity &amp; Access Management: Manages identities and access for external users such as customers and partners</a:t>
            </a:r>
            <a:endParaRPr lang="en-GB" sz="2800" dirty="0" smtClean="0"/>
          </a:p>
          <a:p>
            <a:r>
              <a:rPr lang="en-US" sz="2800" dirty="0" smtClean="0"/>
              <a:t>Privileged </a:t>
            </a:r>
            <a:r>
              <a:rPr lang="en-US" sz="2800" dirty="0"/>
              <a:t>Access Management (PAM</a:t>
            </a:r>
            <a:r>
              <a:rPr lang="en-US" sz="2800" dirty="0" smtClean="0"/>
              <a:t>): </a:t>
            </a:r>
            <a:r>
              <a:rPr lang="en-GB" sz="2800" dirty="0"/>
              <a:t>Secures and monitors high-privilege accounts such as administrators and root users</a:t>
            </a:r>
            <a:endParaRPr lang="en-US" sz="2800" dirty="0" smtClean="0"/>
          </a:p>
          <a:p>
            <a:r>
              <a:rPr lang="en-GB" sz="2800" dirty="0" smtClean="0"/>
              <a:t>Single </a:t>
            </a:r>
            <a:r>
              <a:rPr lang="en-GB" sz="2800" dirty="0"/>
              <a:t>Sign-On (SSO</a:t>
            </a:r>
            <a:r>
              <a:rPr lang="en-GB" sz="2800" dirty="0" smtClean="0"/>
              <a:t>): Allows </a:t>
            </a:r>
            <a:r>
              <a:rPr lang="en-GB" sz="2800" dirty="0"/>
              <a:t>users to authenticate once and gain access to multiple applications</a:t>
            </a:r>
            <a:endParaRPr lang="en-GB" sz="2800" dirty="0" smtClean="0"/>
          </a:p>
          <a:p>
            <a:r>
              <a:rPr lang="en-US" sz="2800" dirty="0" smtClean="0">
                <a:solidFill>
                  <a:schemeClr val="tx1"/>
                </a:solidFill>
              </a:rPr>
              <a:t>Accounting (</a:t>
            </a:r>
            <a:r>
              <a:rPr lang="en-GB" sz="2800" dirty="0"/>
              <a:t>Audit, Logging, and Monitoring</a:t>
            </a:r>
            <a:r>
              <a:rPr lang="en-US" sz="2800" dirty="0" smtClean="0">
                <a:solidFill>
                  <a:schemeClr val="tx1"/>
                </a:solidFill>
              </a:rPr>
              <a:t>): </a:t>
            </a:r>
            <a:r>
              <a:rPr lang="en-US" sz="2800" dirty="0">
                <a:solidFill>
                  <a:schemeClr val="tx1"/>
                </a:solidFill>
              </a:rPr>
              <a:t>Tracking and recording user activities.</a:t>
            </a:r>
            <a:endParaRPr lang="en-I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6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E1D38-AC90-0A17-60E6-849A91F4C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32C1F-8500-43D3-ABFB-7BEA960EE93C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Authentication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20D8A-7590-273D-FFE6-C628933B4C01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r>
              <a:rPr lang="en-US" sz="2800" dirty="0" smtClean="0"/>
              <a:t>The </a:t>
            </a:r>
            <a:r>
              <a:rPr lang="en-US" sz="2800" dirty="0"/>
              <a:t>process of verifying who you are.</a:t>
            </a:r>
          </a:p>
          <a:p>
            <a:r>
              <a:rPr lang="en-US" sz="2800" dirty="0"/>
              <a:t>Methods:</a:t>
            </a:r>
          </a:p>
          <a:p>
            <a:pPr lvl="1"/>
            <a:r>
              <a:rPr lang="en-US" sz="2400" dirty="0"/>
              <a:t>Something you know: Passwords, PINs.</a:t>
            </a:r>
          </a:p>
          <a:p>
            <a:pPr lvl="1"/>
            <a:r>
              <a:rPr lang="en-US" sz="2400" dirty="0"/>
              <a:t>Something you have: Smart cards, tokens.</a:t>
            </a:r>
          </a:p>
          <a:p>
            <a:pPr lvl="1"/>
            <a:r>
              <a:rPr lang="en-US" sz="2400" dirty="0"/>
              <a:t>Something you are: Biometrics (fingerprint, facial recognition).</a:t>
            </a:r>
          </a:p>
          <a:p>
            <a:pPr marL="457200" lvl="1" indent="0">
              <a:buNone/>
            </a:pPr>
            <a:r>
              <a:rPr lang="en-US" sz="2400" dirty="0"/>
              <a:t>Example: Logging into a bank account using a password and OTP.</a:t>
            </a:r>
          </a:p>
        </p:txBody>
      </p:sp>
    </p:spTree>
    <p:extLst>
      <p:ext uri="{BB962C8B-B14F-4D97-AF65-F5344CB8AC3E}">
        <p14:creationId xmlns:p14="http://schemas.microsoft.com/office/powerpoint/2010/main" val="109076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669E6-F463-861F-70F6-E67151500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91E86-1197-A9F7-7D42-EC534BE21A00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Authorization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6B163-6DDF-C992-5FB2-9E8344204924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Determining what actions a user is allowed to perform.</a:t>
            </a:r>
          </a:p>
          <a:p>
            <a:r>
              <a:rPr lang="en-US" sz="2800" dirty="0"/>
              <a:t>Key Concepts:</a:t>
            </a:r>
          </a:p>
          <a:p>
            <a:pPr lvl="1"/>
            <a:r>
              <a:rPr lang="en-US" sz="2400" dirty="0"/>
              <a:t>Role-based access control (RBAC).</a:t>
            </a:r>
          </a:p>
          <a:p>
            <a:pPr lvl="1"/>
            <a:r>
              <a:rPr lang="en-US" sz="2400" dirty="0"/>
              <a:t>Least privilege principle.</a:t>
            </a:r>
          </a:p>
          <a:p>
            <a:pPr lvl="1"/>
            <a:r>
              <a:rPr lang="en-US" sz="2400" dirty="0"/>
              <a:t>Access control lists (ACLs).</a:t>
            </a:r>
          </a:p>
          <a:p>
            <a:pPr marL="457200" lvl="1" indent="0">
              <a:buNone/>
            </a:pPr>
            <a:r>
              <a:rPr lang="en-US" sz="2400" dirty="0"/>
              <a:t>Example: A marketing employee accessing customer data but not financial records.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905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F7EBD-0BC4-4FB1-3F62-87FAE0AE3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2287A-604A-8F65-72D4-DD5B1546BBFA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Accounting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56F5-9DBA-A8D1-1A63-4700CDA54F52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Tracking and logging user activities.</a:t>
            </a:r>
          </a:p>
          <a:p>
            <a:r>
              <a:rPr lang="en-US" sz="2400" dirty="0"/>
              <a:t>Purpose:</a:t>
            </a:r>
          </a:p>
          <a:p>
            <a:pPr lvl="1"/>
            <a:r>
              <a:rPr lang="en-US" sz="2400" dirty="0"/>
              <a:t>Monitoring resource usage.</a:t>
            </a:r>
          </a:p>
          <a:p>
            <a:pPr lvl="1"/>
            <a:r>
              <a:rPr lang="en-US" sz="2400" dirty="0"/>
              <a:t>Auditing for security and compliance.</a:t>
            </a:r>
          </a:p>
          <a:p>
            <a:pPr lvl="1"/>
            <a:r>
              <a:rPr lang="en-US" sz="2400" dirty="0"/>
              <a:t>Detecting anomalies and incidents.</a:t>
            </a:r>
          </a:p>
          <a:p>
            <a:pPr marL="457200" lvl="1" indent="0">
              <a:buNone/>
            </a:pPr>
            <a:r>
              <a:rPr lang="en-US" sz="2400" dirty="0"/>
              <a:t>Example: Logging IP addresses and timestamps for VPN sessions.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0939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B3D8E-DDE7-E618-306A-A55D81CACB86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Introduction to Information Security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1178-7AFA-A218-EAF1-C63D12652D16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400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rgbClr val="000000"/>
                </a:solidFill>
              </a:rPr>
              <a:t>What is Information Security?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rgbClr val="000000"/>
                </a:solidFill>
              </a:rPr>
              <a:t>Protection of information from unauthorized access, use, disclosure, disruption, modification, or destruction.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rgbClr val="000000"/>
                </a:solidFill>
              </a:rPr>
              <a:t>Ensures confidentiality, integrity, and availability (CIA Triad).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rgbClr val="000000"/>
                </a:solidFill>
              </a:rPr>
              <a:t>Example: Protecting login credentials from being shared or stolen.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F7EBD-0BC4-4FB1-3F62-87FAE0AE3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2287A-604A-8F65-72D4-DD5B1546BBFA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IAM Policies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56F5-9DBA-A8D1-1A63-4700CDA54F52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800" dirty="0" smtClean="0"/>
          </a:p>
          <a:p>
            <a:r>
              <a:rPr lang="en-GB" sz="2800" dirty="0" smtClean="0"/>
              <a:t>An </a:t>
            </a:r>
            <a:r>
              <a:rPr lang="en-GB" sz="2800" b="1" dirty="0"/>
              <a:t>IAM policy</a:t>
            </a:r>
            <a:r>
              <a:rPr lang="en-GB" sz="2800" dirty="0"/>
              <a:t> is a </a:t>
            </a:r>
            <a:r>
              <a:rPr lang="en-GB" sz="2800" b="1" dirty="0"/>
              <a:t>set of rules</a:t>
            </a:r>
            <a:r>
              <a:rPr lang="en-GB" sz="2800" dirty="0"/>
              <a:t> that defines:</a:t>
            </a:r>
          </a:p>
          <a:p>
            <a:pPr lvl="1"/>
            <a:r>
              <a:rPr lang="en-GB" sz="2400" b="1" dirty="0"/>
              <a:t>Who</a:t>
            </a:r>
            <a:r>
              <a:rPr lang="en-GB" sz="2400" dirty="0"/>
              <a:t> can access a resource</a:t>
            </a:r>
          </a:p>
          <a:p>
            <a:pPr lvl="1"/>
            <a:r>
              <a:rPr lang="en-GB" sz="2400" b="1" dirty="0"/>
              <a:t>What actions</a:t>
            </a:r>
            <a:r>
              <a:rPr lang="en-GB" sz="2400" dirty="0"/>
              <a:t> they can perform</a:t>
            </a:r>
          </a:p>
          <a:p>
            <a:pPr lvl="1"/>
            <a:r>
              <a:rPr lang="en-GB" sz="2400" b="1" dirty="0"/>
              <a:t>On which </a:t>
            </a:r>
            <a:r>
              <a:rPr lang="en-GB" sz="2400" b="1" dirty="0" smtClean="0"/>
              <a:t>resources</a:t>
            </a:r>
          </a:p>
          <a:p>
            <a:pPr lvl="1"/>
            <a:endParaRPr lang="en-US" sz="2400" b="1" dirty="0"/>
          </a:p>
          <a:p>
            <a:r>
              <a:rPr lang="en-GB" sz="2800" dirty="0"/>
              <a:t>Core Components of an IAM </a:t>
            </a:r>
            <a:r>
              <a:rPr lang="en-GB" sz="2800" dirty="0" smtClean="0"/>
              <a:t>Policy</a:t>
            </a:r>
          </a:p>
          <a:p>
            <a:pPr lvl="1"/>
            <a:r>
              <a:rPr lang="en-GB" sz="2400" b="1" dirty="0"/>
              <a:t>1. Subject (Who)</a:t>
            </a:r>
          </a:p>
          <a:p>
            <a:pPr lvl="1"/>
            <a:r>
              <a:rPr lang="en-GB" sz="2400" b="1" dirty="0"/>
              <a:t>2. Action (What)</a:t>
            </a:r>
          </a:p>
          <a:p>
            <a:pPr lvl="1"/>
            <a:r>
              <a:rPr lang="en-GB" sz="2400" b="1" dirty="0"/>
              <a:t>3. Resource (On What</a:t>
            </a:r>
            <a:r>
              <a:rPr lang="en-GB" sz="2400" b="1" dirty="0" smtClean="0"/>
              <a:t>)</a:t>
            </a:r>
            <a:endParaRPr lang="en-US" sz="2400" dirty="0"/>
          </a:p>
          <a:p>
            <a:pPr lvl="1"/>
            <a:r>
              <a:rPr lang="en-GB" sz="2400" b="1" dirty="0"/>
              <a:t>4. Effect (Allow or Deny)</a:t>
            </a:r>
          </a:p>
          <a:p>
            <a:pPr lvl="1"/>
            <a:r>
              <a:rPr lang="en-GB" sz="2400" b="1" dirty="0"/>
              <a:t>5. Condition (When / How)</a:t>
            </a:r>
          </a:p>
          <a:p>
            <a:pPr lvl="1"/>
            <a:endParaRPr lang="en-GB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3019738"/>
            <a:ext cx="9086478" cy="424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F7EBD-0BC4-4FB1-3F62-87FAE0AE3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2287A-604A-8F65-72D4-DD5B1546BBFA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Types of IAM Policies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56F5-9DBA-A8D1-1A63-4700CDA54F52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 smtClean="0"/>
              <a:t>1</a:t>
            </a:r>
            <a:r>
              <a:rPr lang="en-US" sz="2800" dirty="0"/>
              <a:t>. Identity-Based </a:t>
            </a:r>
            <a:r>
              <a:rPr lang="en-US" sz="2800" dirty="0" smtClean="0"/>
              <a:t>Policies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2. Resource-Based </a:t>
            </a:r>
            <a:r>
              <a:rPr lang="en-US" sz="2800" dirty="0" smtClean="0"/>
              <a:t>Policies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2800" dirty="0"/>
              <a:t>3. Role-Based Access Control (RBAC) </a:t>
            </a:r>
            <a:r>
              <a:rPr lang="en-GB" sz="2800" dirty="0" smtClean="0"/>
              <a:t>Policies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2800" dirty="0" smtClean="0"/>
              <a:t>4. Attribute-Based Access Control (ABAC)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5. Privileged Access Policies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453" y="2963626"/>
            <a:ext cx="9457047" cy="521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F7EBD-0BC4-4FB1-3F62-87FAE0AE3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2287A-604A-8F65-72D4-DD5B1546BBFA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52400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b="1" u="sng" dirty="0">
                <a:solidFill>
                  <a:srgbClr val="C00000"/>
                </a:solidFill>
              </a:rPr>
              <a:t>IAM Lifecycle (Identity and Access Management)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56F5-9DBA-A8D1-1A63-4700CDA54F52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25730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800" dirty="0" smtClean="0"/>
          </a:p>
          <a:p>
            <a:pPr marL="0" indent="0">
              <a:buNone/>
            </a:pPr>
            <a:r>
              <a:rPr lang="en-GB" sz="2800" dirty="0" smtClean="0"/>
              <a:t>IAM </a:t>
            </a:r>
            <a:r>
              <a:rPr lang="en-GB" sz="2800" dirty="0"/>
              <a:t>lifecycle defines how a user’s digital identity and access rights are created, managed, monitored, and removed across systems during their association with an organization</a:t>
            </a:r>
            <a:r>
              <a:rPr lang="en-GB" sz="2800" dirty="0" smtClean="0"/>
              <a:t>.</a:t>
            </a:r>
          </a:p>
          <a:p>
            <a:endParaRPr lang="en-GB" sz="2800" dirty="0" smtClean="0"/>
          </a:p>
          <a:p>
            <a:pPr marL="0" indent="0">
              <a:buNone/>
            </a:pPr>
            <a:r>
              <a:rPr lang="en-US" sz="2800" dirty="0"/>
              <a:t>1. Identity </a:t>
            </a:r>
            <a:r>
              <a:rPr lang="en-US" sz="2800" dirty="0" smtClean="0"/>
              <a:t>Creation</a:t>
            </a:r>
          </a:p>
          <a:p>
            <a:pPr marL="0" indent="0">
              <a:buNone/>
            </a:pPr>
            <a:r>
              <a:rPr lang="en-US" sz="2800" dirty="0"/>
              <a:t>2. Provisioning (Access Assignment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 smtClean="0"/>
              <a:t>3. Authentication </a:t>
            </a:r>
            <a:r>
              <a:rPr lang="en-US" sz="2800" dirty="0"/>
              <a:t>(Identity Verification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/>
              <a:t>4. Authorization (Access Enforcement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GB" sz="2800" dirty="0"/>
              <a:t>5. Access Review &amp; Monitoring (Governance Phase</a:t>
            </a:r>
            <a:r>
              <a:rPr lang="en-GB" sz="2800" dirty="0" smtClean="0"/>
              <a:t>)</a:t>
            </a:r>
          </a:p>
          <a:p>
            <a:pPr marL="0" indent="0">
              <a:buNone/>
            </a:pPr>
            <a:r>
              <a:rPr lang="en-GB" sz="2800" dirty="0"/>
              <a:t>6. Privileged Access Management (PAM</a:t>
            </a:r>
            <a:r>
              <a:rPr lang="en-GB" sz="2800" dirty="0" smtClean="0"/>
              <a:t>)</a:t>
            </a:r>
          </a:p>
          <a:p>
            <a:pPr marL="0" indent="0">
              <a:buNone/>
            </a:pPr>
            <a:r>
              <a:rPr lang="en-GB" sz="2800" dirty="0"/>
              <a:t>7. Identity Modification (Mover Phase</a:t>
            </a:r>
            <a:r>
              <a:rPr lang="en-GB" sz="2800" dirty="0" smtClean="0"/>
              <a:t>)</a:t>
            </a:r>
          </a:p>
          <a:p>
            <a:pPr marL="0" indent="0">
              <a:buNone/>
            </a:pPr>
            <a:r>
              <a:rPr lang="en-US" sz="2800" dirty="0"/>
              <a:t>8. De-Provisioning (Leaver Phase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/>
              <a:t>9. Audit, Compliance &amp; </a:t>
            </a:r>
            <a:r>
              <a:rPr lang="en-US" sz="2800" dirty="0" smtClean="0"/>
              <a:t>Reporting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5023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FFE2B-647F-F111-9DB5-A1A05C233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32DBC7-AF47-D55A-F16E-698416FC5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2890495"/>
            <a:ext cx="10058646" cy="712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96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F50D94-1D96-CA1F-EDC2-6EFF3D6A5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75D6-7707-B785-6531-9D8F92923DD1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Why is Information Security Important?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4912F-81D7-5575-64ED-F7BED879308F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400" dirty="0"/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Safeguards sensitive data (e.g., personal, financial, and health information).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Prevents identity theft and fraud.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Protects business assets and reputation.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Ensures compliance with laws and regulations (e.g., GDPR, HIPAA).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Example: A healthcare provider encrypting patient records to comply with HIPAA regulations.</a:t>
            </a:r>
          </a:p>
        </p:txBody>
      </p:sp>
    </p:spTree>
    <p:extLst>
      <p:ext uri="{BB962C8B-B14F-4D97-AF65-F5344CB8AC3E}">
        <p14:creationId xmlns:p14="http://schemas.microsoft.com/office/powerpoint/2010/main" val="138434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CD7E8-9BE9-3646-6D7F-4E02BE130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858AA-FCDF-B68C-640A-3C57D60198AD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Information Security v/s Cyber Security</a:t>
            </a:r>
            <a:endParaRPr lang="en-IN" b="1" u="sng" dirty="0">
              <a:solidFill>
                <a:srgbClr val="C00000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EEE8412-AC15-C131-78B8-DB01F7394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922" y="2943353"/>
            <a:ext cx="12940406" cy="677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65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12476-D401-4A6C-BD4F-9C35D0C1A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B2C66-C53A-5E13-C502-4A87018252A0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Hack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D0625-8E3B-052B-FDCC-236F0EA2BBFB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76E000-59D7-EFE4-9E8C-9909EBABB1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9818953"/>
              </p:ext>
            </p:extLst>
          </p:nvPr>
        </p:nvGraphicFramePr>
        <p:xfrm>
          <a:off x="448818" y="2860330"/>
          <a:ext cx="16780764" cy="4966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280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2E2CA-D322-ABCF-1A66-D4A36C8F1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D427-F24B-10AC-F699-13D11C8256B8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Hacker and Types of Hacker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4897-4F8B-61B0-7E25-A12BAA6C7CE7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Black hat</a:t>
            </a:r>
          </a:p>
          <a:p>
            <a:r>
              <a:rPr lang="en-US" sz="2800" dirty="0"/>
              <a:t>White hat</a:t>
            </a:r>
          </a:p>
          <a:p>
            <a:r>
              <a:rPr lang="en-US" sz="2800" dirty="0"/>
              <a:t>Gray hat</a:t>
            </a:r>
          </a:p>
          <a:p>
            <a:r>
              <a:rPr lang="en-US" sz="2800" dirty="0"/>
              <a:t>Script kiddies</a:t>
            </a:r>
          </a:p>
          <a:p>
            <a:r>
              <a:rPr lang="en-US" sz="2800" dirty="0"/>
              <a:t>Suicidal hackers</a:t>
            </a:r>
          </a:p>
          <a:p>
            <a:r>
              <a:rPr lang="en-US" sz="2800" dirty="0"/>
              <a:t>State-sponsored hackers</a:t>
            </a:r>
          </a:p>
          <a:p>
            <a:r>
              <a:rPr lang="en-US" sz="2800" dirty="0"/>
              <a:t>Cyberterrorists</a:t>
            </a:r>
          </a:p>
          <a:p>
            <a:r>
              <a:rPr lang="en-US" sz="2800" dirty="0"/>
              <a:t>Hacktivists </a:t>
            </a:r>
          </a:p>
          <a:p>
            <a:r>
              <a:rPr lang="en-US" sz="2800" dirty="0" smtClean="0"/>
              <a:t>Insider Threats</a:t>
            </a:r>
          </a:p>
          <a:p>
            <a:r>
              <a:rPr lang="en-US" sz="2800" dirty="0" smtClean="0"/>
              <a:t>Advanced Persistent Threat (APT)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2050" name="Picture 2" descr="https://www.mygreatlearning.com/blog/wp-content/uploads/2020/10/shutterstock_10969753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240" y="2857500"/>
            <a:ext cx="95250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10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E6131-515E-D65C-4FA6-8DC9048F2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EDCA-1E90-5C65-A0C8-01226DDD182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Common </a:t>
            </a:r>
            <a:r>
              <a:rPr lang="en-US" b="1" u="sng" dirty="0" smtClean="0">
                <a:solidFill>
                  <a:srgbClr val="C00000"/>
                </a:solidFill>
              </a:rPr>
              <a:t>Threats</a:t>
            </a:r>
          </a:p>
          <a:p>
            <a:pPr algn="l"/>
            <a:endParaRPr lang="en-US" b="1" u="sng" dirty="0">
              <a:solidFill>
                <a:srgbClr val="C00000"/>
              </a:solidFill>
            </a:endParaRPr>
          </a:p>
          <a:p>
            <a:pPr algn="l"/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DD061-1A8B-1429-1C9D-D2D73D25C8EE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r>
              <a:rPr lang="en-US" sz="2800" dirty="0" smtClean="0"/>
              <a:t>Malware</a:t>
            </a:r>
            <a:r>
              <a:rPr lang="en-US" sz="2800" dirty="0"/>
              <a:t>: Viruses, worms, and ransomware. </a:t>
            </a:r>
          </a:p>
          <a:p>
            <a:r>
              <a:rPr lang="en-US" sz="2800" dirty="0"/>
              <a:t>Phishing: Deceptive emails to steal sensitive information. </a:t>
            </a:r>
          </a:p>
          <a:p>
            <a:r>
              <a:rPr lang="en-US" sz="2800" dirty="0" smtClean="0"/>
              <a:t>Physical </a:t>
            </a:r>
            <a:r>
              <a:rPr lang="en-US" sz="2800" dirty="0"/>
              <a:t>Theft: Devices being stolen or misplaced.</a:t>
            </a:r>
          </a:p>
          <a:p>
            <a:r>
              <a:rPr lang="en-US" sz="2800" dirty="0"/>
              <a:t>Social Engineering: Manipulating individuals to divulge confidential information.</a:t>
            </a:r>
          </a:p>
          <a:p>
            <a:r>
              <a:rPr lang="en-US" sz="2800" dirty="0"/>
              <a:t>Denial-of-Service (DoS) Attacks: Overloading systems to make services unavailable.</a:t>
            </a:r>
          </a:p>
          <a:p>
            <a:r>
              <a:rPr lang="en-US" sz="2800" dirty="0" smtClean="0"/>
              <a:t>Man-in-the-Middle </a:t>
            </a:r>
            <a:r>
              <a:rPr lang="en-US" sz="2800" dirty="0"/>
              <a:t>(MitM) Attacks: Intercepting communication between two parties.</a:t>
            </a:r>
          </a:p>
          <a:p>
            <a:r>
              <a:rPr lang="en-US" sz="2800" dirty="0"/>
              <a:t>SQL Injection: Exploiting vulnerabilities in databases to steal or manipulate data.</a:t>
            </a:r>
          </a:p>
          <a:p>
            <a:r>
              <a:rPr lang="en-US" sz="2800" dirty="0"/>
              <a:t>Zero-Day Vulnerabilities: Exploiting unknown software vulnerabilities.</a:t>
            </a:r>
          </a:p>
          <a:p>
            <a:r>
              <a:rPr lang="en-US" sz="2800" dirty="0"/>
              <a:t>Data Breaches: Unauthorized access to sensitive data.</a:t>
            </a:r>
          </a:p>
          <a:p>
            <a:r>
              <a:rPr lang="en-US" sz="2800" dirty="0"/>
              <a:t>IoT Vulnerabilities: Exploiting weak security in Internet of Things devices.</a:t>
            </a:r>
          </a:p>
          <a:p>
            <a:r>
              <a:rPr lang="en-US" sz="2800" dirty="0"/>
              <a:t>Unpatched Software: Exploiting known vulnerabilities in outdated software.</a:t>
            </a:r>
          </a:p>
          <a:p>
            <a:r>
              <a:rPr lang="en-US" sz="2800" dirty="0"/>
              <a:t>Rogue Access Points: Unauthorized wireless access points allowing network intrusion</a:t>
            </a:r>
          </a:p>
        </p:txBody>
      </p:sp>
    </p:spTree>
    <p:extLst>
      <p:ext uri="{BB962C8B-B14F-4D97-AF65-F5344CB8AC3E}">
        <p14:creationId xmlns:p14="http://schemas.microsoft.com/office/powerpoint/2010/main" val="45741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2FDBF-82BC-01D6-206E-3022F4677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8B6E-D104-9D96-7F10-C43488885064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Basic Security Terminologies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62DBA-0944-4D54-2BEE-669EF64BA673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76962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Vulnerability</a:t>
            </a:r>
          </a:p>
          <a:p>
            <a:r>
              <a:rPr lang="en-US" sz="2800" dirty="0">
                <a:solidFill>
                  <a:schemeClr val="tx1"/>
                </a:solidFill>
              </a:rPr>
              <a:t>Exploit</a:t>
            </a:r>
          </a:p>
          <a:p>
            <a:r>
              <a:rPr lang="en-US" sz="2800" dirty="0">
                <a:solidFill>
                  <a:schemeClr val="tx1"/>
                </a:solidFill>
              </a:rPr>
              <a:t>Attack</a:t>
            </a:r>
          </a:p>
          <a:p>
            <a:r>
              <a:rPr lang="en-US" sz="2800" dirty="0">
                <a:solidFill>
                  <a:schemeClr val="tx1"/>
                </a:solidFill>
              </a:rPr>
              <a:t>Payload</a:t>
            </a:r>
          </a:p>
          <a:p>
            <a:r>
              <a:rPr lang="en-US" sz="2800" dirty="0">
                <a:solidFill>
                  <a:schemeClr val="tx1"/>
                </a:solidFill>
              </a:rPr>
              <a:t>Asset</a:t>
            </a:r>
          </a:p>
          <a:p>
            <a:r>
              <a:rPr lang="en-US" sz="2800" dirty="0">
                <a:solidFill>
                  <a:schemeClr val="tx1"/>
                </a:solidFill>
              </a:rPr>
              <a:t>Asset value</a:t>
            </a:r>
          </a:p>
          <a:p>
            <a:r>
              <a:rPr lang="en-US" sz="2800" dirty="0">
                <a:solidFill>
                  <a:schemeClr val="tx1"/>
                </a:solidFill>
              </a:rPr>
              <a:t>Hack value</a:t>
            </a:r>
          </a:p>
          <a:p>
            <a:r>
              <a:rPr lang="en-US" sz="2800" dirty="0">
                <a:solidFill>
                  <a:schemeClr val="tx1"/>
                </a:solidFill>
              </a:rPr>
              <a:t>Risk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Threat</a:t>
            </a:r>
          </a:p>
          <a:p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F13FD1-99B9-2DC3-11BD-D84DAE4494B7}"/>
              </a:ext>
            </a:extLst>
          </p:cNvPr>
          <p:cNvSpPr txBox="1">
            <a:spLocks/>
          </p:cNvSpPr>
          <p:nvPr/>
        </p:nvSpPr>
        <p:spPr>
          <a:xfrm>
            <a:off x="9220200" y="2552700"/>
            <a:ext cx="76962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800" dirty="0">
              <a:solidFill>
                <a:schemeClr val="tx1"/>
              </a:solidFill>
            </a:endParaRPr>
          </a:p>
          <a:p>
            <a:r>
              <a:rPr lang="en-IN" sz="2800" dirty="0">
                <a:solidFill>
                  <a:schemeClr val="tx1"/>
                </a:solidFill>
              </a:rPr>
              <a:t>Bot </a:t>
            </a:r>
          </a:p>
          <a:p>
            <a:r>
              <a:rPr lang="en-IN" sz="2800" dirty="0">
                <a:solidFill>
                  <a:schemeClr val="tx1"/>
                </a:solidFill>
              </a:rPr>
              <a:t>Bot-net</a:t>
            </a:r>
          </a:p>
          <a:p>
            <a:r>
              <a:rPr lang="en-IN" sz="2800" dirty="0">
                <a:solidFill>
                  <a:schemeClr val="tx1"/>
                </a:solidFill>
              </a:rPr>
              <a:t>Trojan</a:t>
            </a:r>
          </a:p>
          <a:p>
            <a:r>
              <a:rPr lang="en-IN" sz="2800" dirty="0">
                <a:solidFill>
                  <a:schemeClr val="tx1"/>
                </a:solidFill>
              </a:rPr>
              <a:t>Daisy chaining</a:t>
            </a:r>
          </a:p>
          <a:p>
            <a:r>
              <a:rPr lang="en-IN" sz="2800" dirty="0">
                <a:solidFill>
                  <a:schemeClr val="tx1"/>
                </a:solidFill>
              </a:rPr>
              <a:t>Personally identifiable information</a:t>
            </a:r>
          </a:p>
          <a:p>
            <a:r>
              <a:rPr lang="en-IN" sz="2800" dirty="0">
                <a:solidFill>
                  <a:schemeClr val="tx1"/>
                </a:solidFill>
              </a:rPr>
              <a:t>Doxing</a:t>
            </a:r>
          </a:p>
          <a:p>
            <a:endParaRPr lang="en-I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44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EDF1A-310E-2DF3-596C-AB960563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7112-97FC-500A-CFE5-E94EED33A49A}"/>
              </a:ext>
            </a:extLst>
          </p:cNvPr>
          <p:cNvSpPr txBox="1">
            <a:spLocks/>
          </p:cNvSpPr>
          <p:nvPr/>
        </p:nvSpPr>
        <p:spPr>
          <a:xfrm>
            <a:off x="914400" y="186690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u="sng" dirty="0">
                <a:solidFill>
                  <a:srgbClr val="C00000"/>
                </a:solidFill>
              </a:rPr>
              <a:t>Impacts of Hack</a:t>
            </a:r>
            <a:endParaRPr lang="en-IN" b="1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4020E-E5DB-3483-D53F-8AF3A025144B}"/>
              </a:ext>
            </a:extLst>
          </p:cNvPr>
          <p:cNvSpPr txBox="1">
            <a:spLocks/>
          </p:cNvSpPr>
          <p:nvPr/>
        </p:nvSpPr>
        <p:spPr>
          <a:xfrm>
            <a:off x="914400" y="2552700"/>
            <a:ext cx="162306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Reputational impact</a:t>
            </a:r>
          </a:p>
          <a:p>
            <a:r>
              <a:rPr lang="en-US" sz="2800" dirty="0"/>
              <a:t>Operational impact</a:t>
            </a:r>
          </a:p>
          <a:p>
            <a:r>
              <a:rPr lang="en-US" sz="2800" dirty="0"/>
              <a:t>Financial impact</a:t>
            </a:r>
          </a:p>
          <a:p>
            <a:r>
              <a:rPr lang="en-US" sz="2800" dirty="0"/>
              <a:t>Legal impact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7223C0-A7F5-538D-6F13-732840E62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51"/>
          <a:stretch/>
        </p:blipFill>
        <p:spPr>
          <a:xfrm>
            <a:off x="5791200" y="2324100"/>
            <a:ext cx="10501932" cy="550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1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913</Words>
  <Application>Microsoft Office PowerPoint</Application>
  <PresentationFormat>Custom</PresentationFormat>
  <Paragraphs>152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Mashreq Proposal</dc:title>
  <dc:creator>yogender jalal</dc:creator>
  <cp:lastModifiedBy>hp</cp:lastModifiedBy>
  <cp:revision>65</cp:revision>
  <dcterms:created xsi:type="dcterms:W3CDTF">2006-08-16T00:00:00Z</dcterms:created>
  <dcterms:modified xsi:type="dcterms:W3CDTF">2026-01-28T06:13:58Z</dcterms:modified>
  <dc:identifier>DAF5fbKOumE</dc:identifier>
</cp:coreProperties>
</file>